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17"/>
    <p:restoredTop sz="94650"/>
  </p:normalViewPr>
  <p:slideViewPr>
    <p:cSldViewPr snapToGrid="0">
      <p:cViewPr varScale="1">
        <p:scale>
          <a:sx n="106" d="100"/>
          <a:sy n="106" d="100"/>
        </p:scale>
        <p:origin x="584"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sumanthrajs\Downloads\country_totalrevenue4.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sumanthrajs\Downloads\9.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sumanthrajs\Downloads\11.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sumanthrajs\Downloads\long.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sumanthrajs\Downloads\album1.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sumanthrajs\Downloads\artist1.csv"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GB"/>
              <a:t>TOP</a:t>
            </a:r>
            <a:r>
              <a:rPr lang="en-GB" baseline="0"/>
              <a:t> 10 countries with highest revenue ,invoice counts </a:t>
            </a:r>
            <a:endParaRPr lang="en-GB"/>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GB"/>
        </a:p>
      </c:txPr>
    </c:title>
    <c:autoTitleDeleted val="0"/>
    <c:plotArea>
      <c:layout/>
      <c:lineChart>
        <c:grouping val="standard"/>
        <c:varyColors val="0"/>
        <c:ser>
          <c:idx val="0"/>
          <c:order val="0"/>
          <c:tx>
            <c:strRef>
              <c:f>country_totalrevenue4!$B$1</c:f>
              <c:strCache>
                <c:ptCount val="1"/>
                <c:pt idx="0">
                  <c:v>total_invoices</c:v>
                </c:pt>
              </c:strCache>
            </c:strRef>
          </c:tx>
          <c:spPr>
            <a:ln w="28575" cap="rnd">
              <a:solidFill>
                <a:schemeClr val="accent1"/>
              </a:solidFill>
              <a:round/>
            </a:ln>
            <a:effectLst/>
          </c:spPr>
          <c:marker>
            <c:symbol val="none"/>
          </c:marker>
          <c:cat>
            <c:strRef>
              <c:f>country_totalrevenue4!$A$2:$A$10</c:f>
              <c:strCache>
                <c:ptCount val="9"/>
                <c:pt idx="0">
                  <c:v>USA</c:v>
                </c:pt>
                <c:pt idx="1">
                  <c:v>Canada</c:v>
                </c:pt>
                <c:pt idx="2">
                  <c:v>Brazil</c:v>
                </c:pt>
                <c:pt idx="3">
                  <c:v>France</c:v>
                </c:pt>
                <c:pt idx="4">
                  <c:v>Germany</c:v>
                </c:pt>
                <c:pt idx="5">
                  <c:v>Czech Republic</c:v>
                </c:pt>
                <c:pt idx="6">
                  <c:v>United Kingdom</c:v>
                </c:pt>
                <c:pt idx="7">
                  <c:v>Portugal</c:v>
                </c:pt>
                <c:pt idx="8">
                  <c:v>India</c:v>
                </c:pt>
              </c:strCache>
            </c:strRef>
          </c:cat>
          <c:val>
            <c:numRef>
              <c:f>country_totalrevenue4!$B$2:$B$10</c:f>
              <c:numCache>
                <c:formatCode>General</c:formatCode>
                <c:ptCount val="9"/>
                <c:pt idx="0">
                  <c:v>131</c:v>
                </c:pt>
                <c:pt idx="1">
                  <c:v>76</c:v>
                </c:pt>
                <c:pt idx="2">
                  <c:v>61</c:v>
                </c:pt>
                <c:pt idx="3">
                  <c:v>50</c:v>
                </c:pt>
                <c:pt idx="4">
                  <c:v>41</c:v>
                </c:pt>
                <c:pt idx="5">
                  <c:v>30</c:v>
                </c:pt>
                <c:pt idx="6">
                  <c:v>28</c:v>
                </c:pt>
                <c:pt idx="7">
                  <c:v>29</c:v>
                </c:pt>
                <c:pt idx="8">
                  <c:v>21</c:v>
                </c:pt>
              </c:numCache>
            </c:numRef>
          </c:val>
          <c:smooth val="0"/>
          <c:extLst>
            <c:ext xmlns:c16="http://schemas.microsoft.com/office/drawing/2014/chart" uri="{C3380CC4-5D6E-409C-BE32-E72D297353CC}">
              <c16:uniqueId val="{00000000-F7AD-E74F-9055-88BEBBDBE1FF}"/>
            </c:ext>
          </c:extLst>
        </c:ser>
        <c:ser>
          <c:idx val="1"/>
          <c:order val="1"/>
          <c:tx>
            <c:strRef>
              <c:f>country_totalrevenue4!$C$1</c:f>
              <c:strCache>
                <c:ptCount val="1"/>
                <c:pt idx="0">
                  <c:v>total_revenue</c:v>
                </c:pt>
              </c:strCache>
            </c:strRef>
          </c:tx>
          <c:spPr>
            <a:ln w="28575" cap="rnd">
              <a:solidFill>
                <a:schemeClr val="accent2"/>
              </a:solidFill>
              <a:round/>
            </a:ln>
            <a:effectLst/>
          </c:spPr>
          <c:marker>
            <c:symbol val="none"/>
          </c:marker>
          <c:cat>
            <c:strRef>
              <c:f>country_totalrevenue4!$A$2:$A$10</c:f>
              <c:strCache>
                <c:ptCount val="9"/>
                <c:pt idx="0">
                  <c:v>USA</c:v>
                </c:pt>
                <c:pt idx="1">
                  <c:v>Canada</c:v>
                </c:pt>
                <c:pt idx="2">
                  <c:v>Brazil</c:v>
                </c:pt>
                <c:pt idx="3">
                  <c:v>France</c:v>
                </c:pt>
                <c:pt idx="4">
                  <c:v>Germany</c:v>
                </c:pt>
                <c:pt idx="5">
                  <c:v>Czech Republic</c:v>
                </c:pt>
                <c:pt idx="6">
                  <c:v>United Kingdom</c:v>
                </c:pt>
                <c:pt idx="7">
                  <c:v>Portugal</c:v>
                </c:pt>
                <c:pt idx="8">
                  <c:v>India</c:v>
                </c:pt>
              </c:strCache>
            </c:strRef>
          </c:cat>
          <c:val>
            <c:numRef>
              <c:f>country_totalrevenue4!$C$2:$C$10</c:f>
              <c:numCache>
                <c:formatCode>General</c:formatCode>
                <c:ptCount val="9"/>
                <c:pt idx="0">
                  <c:v>1040.49</c:v>
                </c:pt>
                <c:pt idx="1">
                  <c:v>535.59</c:v>
                </c:pt>
                <c:pt idx="2">
                  <c:v>427.68</c:v>
                </c:pt>
                <c:pt idx="3">
                  <c:v>389.07</c:v>
                </c:pt>
                <c:pt idx="4">
                  <c:v>334.62</c:v>
                </c:pt>
                <c:pt idx="5">
                  <c:v>273.24</c:v>
                </c:pt>
                <c:pt idx="6">
                  <c:v>245.52</c:v>
                </c:pt>
                <c:pt idx="7">
                  <c:v>185.13</c:v>
                </c:pt>
                <c:pt idx="8">
                  <c:v>183.15</c:v>
                </c:pt>
              </c:numCache>
            </c:numRef>
          </c:val>
          <c:smooth val="0"/>
          <c:extLst>
            <c:ext xmlns:c16="http://schemas.microsoft.com/office/drawing/2014/chart" uri="{C3380CC4-5D6E-409C-BE32-E72D297353CC}">
              <c16:uniqueId val="{00000001-F7AD-E74F-9055-88BEBBDBE1FF}"/>
            </c:ext>
          </c:extLst>
        </c:ser>
        <c:dLbls>
          <c:showLegendKey val="0"/>
          <c:showVal val="0"/>
          <c:showCatName val="0"/>
          <c:showSerName val="0"/>
          <c:showPercent val="0"/>
          <c:showBubbleSize val="0"/>
        </c:dLbls>
        <c:smooth val="0"/>
        <c:axId val="1625920928"/>
        <c:axId val="1641889216"/>
      </c:lineChart>
      <c:catAx>
        <c:axId val="1625920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641889216"/>
        <c:crosses val="autoZero"/>
        <c:auto val="1"/>
        <c:lblAlgn val="ctr"/>
        <c:lblOffset val="100"/>
        <c:noMultiLvlLbl val="0"/>
      </c:catAx>
      <c:valAx>
        <c:axId val="1641889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6259209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uri="{0b15fc19-7d7d-44ad-8c2d-2c3a37ce22c3}">
        <chartProps xmlns="https://web.wps.cn/et/2018/main" chartId="{b1ddb12c-5819-48af-b2c8-29f9012366ad}"/>
      </c:ext>
    </c:extLst>
  </c:chart>
  <c:spPr>
    <a:noFill/>
    <a:ln>
      <a:noFill/>
    </a:ln>
    <a:effectLst/>
  </c:spPr>
  <c:txPr>
    <a:bodyPr/>
    <a:lstStyle/>
    <a:p>
      <a:pPr>
        <a:defRPr lang="en-US"/>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'9'!$B$1</c:f>
              <c:strCache>
                <c:ptCount val="1"/>
                <c:pt idx="0">
                  <c:v>genre_perc</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2A9-A141-B4A5-74D2AE6F50C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2A9-A141-B4A5-74D2AE6F50C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C2A9-A141-B4A5-74D2AE6F50C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C2A9-A141-B4A5-74D2AE6F50CA}"/>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C2A9-A141-B4A5-74D2AE6F50CA}"/>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C2A9-A141-B4A5-74D2AE6F50CA}"/>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C2A9-A141-B4A5-74D2AE6F50CA}"/>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C2A9-A141-B4A5-74D2AE6F50CA}"/>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C2A9-A141-B4A5-74D2AE6F50CA}"/>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C2A9-A141-B4A5-74D2AE6F50CA}"/>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C2A9-A141-B4A5-74D2AE6F50CA}"/>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C2A9-A141-B4A5-74D2AE6F50CA}"/>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C2A9-A141-B4A5-74D2AE6F50CA}"/>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C2A9-A141-B4A5-74D2AE6F50CA}"/>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C2A9-A141-B4A5-74D2AE6F50CA}"/>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C2A9-A141-B4A5-74D2AE6F50CA}"/>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C2A9-A141-B4A5-74D2AE6F50CA}"/>
              </c:ext>
            </c:extLst>
          </c:dPt>
          <c:cat>
            <c:strRef>
              <c:f>'9'!$A$2:$A$18</c:f>
              <c:strCache>
                <c:ptCount val="17"/>
                <c:pt idx="0">
                  <c:v>Rock</c:v>
                </c:pt>
                <c:pt idx="1">
                  <c:v>Alternative &amp; Punk</c:v>
                </c:pt>
                <c:pt idx="2">
                  <c:v>Metal</c:v>
                </c:pt>
                <c:pt idx="3">
                  <c:v>R&amp;B/Soul</c:v>
                </c:pt>
                <c:pt idx="4">
                  <c:v>Blues</c:v>
                </c:pt>
                <c:pt idx="5">
                  <c:v>Alternative</c:v>
                </c:pt>
                <c:pt idx="6">
                  <c:v>Latin</c:v>
                </c:pt>
                <c:pt idx="7">
                  <c:v>Pop</c:v>
                </c:pt>
                <c:pt idx="8">
                  <c:v>Hip Hop/Rap</c:v>
                </c:pt>
                <c:pt idx="9">
                  <c:v>Jazz</c:v>
                </c:pt>
                <c:pt idx="10">
                  <c:v>Easy Listening</c:v>
                </c:pt>
                <c:pt idx="11">
                  <c:v>Reggae</c:v>
                </c:pt>
                <c:pt idx="12">
                  <c:v>Electronica/Dance</c:v>
                </c:pt>
                <c:pt idx="13">
                  <c:v>Classical</c:v>
                </c:pt>
                <c:pt idx="14">
                  <c:v>Heavy Metal</c:v>
                </c:pt>
                <c:pt idx="15">
                  <c:v>Soundtrack</c:v>
                </c:pt>
                <c:pt idx="16">
                  <c:v>TV Shows</c:v>
                </c:pt>
              </c:strCache>
            </c:strRef>
          </c:cat>
          <c:val>
            <c:numRef>
              <c:f>'9'!$B$2:$B$18</c:f>
              <c:numCache>
                <c:formatCode>0.0</c:formatCode>
                <c:ptCount val="17"/>
                <c:pt idx="0">
                  <c:v>53.377699999999997</c:v>
                </c:pt>
                <c:pt idx="1">
                  <c:v>12.369199999999999</c:v>
                </c:pt>
                <c:pt idx="2">
                  <c:v>11.798299999999999</c:v>
                </c:pt>
                <c:pt idx="3">
                  <c:v>5.0427999999999997</c:v>
                </c:pt>
                <c:pt idx="4">
                  <c:v>3.4253</c:v>
                </c:pt>
                <c:pt idx="5">
                  <c:v>3.3302</c:v>
                </c:pt>
                <c:pt idx="6">
                  <c:v>2.0931999999999999</c:v>
                </c:pt>
                <c:pt idx="7">
                  <c:v>2.0931999999999999</c:v>
                </c:pt>
                <c:pt idx="8">
                  <c:v>1.9029</c:v>
                </c:pt>
                <c:pt idx="9">
                  <c:v>1.3321000000000001</c:v>
                </c:pt>
                <c:pt idx="10">
                  <c:v>1.2369000000000001</c:v>
                </c:pt>
                <c:pt idx="11">
                  <c:v>0.57089999999999996</c:v>
                </c:pt>
                <c:pt idx="12">
                  <c:v>0.47570000000000001</c:v>
                </c:pt>
                <c:pt idx="13">
                  <c:v>0.38059999999999999</c:v>
                </c:pt>
                <c:pt idx="14">
                  <c:v>0.28539999999999999</c:v>
                </c:pt>
                <c:pt idx="15">
                  <c:v>0.1903</c:v>
                </c:pt>
                <c:pt idx="16">
                  <c:v>9.5100000000000004E-2</c:v>
                </c:pt>
              </c:numCache>
            </c:numRef>
          </c:val>
          <c:extLst>
            <c:ext xmlns:c16="http://schemas.microsoft.com/office/drawing/2014/chart" uri="{C3380CC4-5D6E-409C-BE32-E72D297353CC}">
              <c16:uniqueId val="{00000022-C2A9-A141-B4A5-74D2AE6F50CA}"/>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uri="{0b15fc19-7d7d-44ad-8c2d-2c3a37ce22c3}">
        <chartProps xmlns="https://web.wps.cn/et/2018/main" chartId="{9e75f04e-e47e-4f09-9ec1-182e6b1ac1f4}"/>
      </c:ext>
    </c:extLst>
  </c:chart>
  <c:spPr>
    <a:noFill/>
    <a:ln>
      <a:noFill/>
    </a:ln>
    <a:effectLst/>
  </c:spPr>
  <c:txPr>
    <a:bodyPr/>
    <a:lstStyle/>
    <a:p>
      <a:pPr>
        <a:defRPr lang="en-US"/>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US"/>
              <a:t>Total_revenue per genre </a:t>
            </a:r>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'11'!$B$1</c:f>
              <c:strCache>
                <c:ptCount val="1"/>
                <c:pt idx="0">
                  <c:v>total_revenue</c:v>
                </c:pt>
              </c:strCache>
            </c:strRef>
          </c:tx>
          <c:spPr>
            <a:solidFill>
              <a:schemeClr val="accent1"/>
            </a:solidFill>
            <a:ln>
              <a:noFill/>
            </a:ln>
            <a:effectLst/>
            <a:sp3d/>
          </c:spPr>
          <c:invertIfNegative val="0"/>
          <c:dLbls>
            <c:delete val="1"/>
          </c:dLbls>
          <c:cat>
            <c:strRef>
              <c:f>'11'!$A$2:$A$18</c:f>
              <c:strCache>
                <c:ptCount val="17"/>
                <c:pt idx="0">
                  <c:v>Rock</c:v>
                </c:pt>
                <c:pt idx="1">
                  <c:v>Alternative &amp; Punk</c:v>
                </c:pt>
                <c:pt idx="2">
                  <c:v>Metal</c:v>
                </c:pt>
                <c:pt idx="3">
                  <c:v>R&amp;B/Soul</c:v>
                </c:pt>
                <c:pt idx="4">
                  <c:v>Blues</c:v>
                </c:pt>
                <c:pt idx="5">
                  <c:v>Alternative</c:v>
                </c:pt>
                <c:pt idx="6">
                  <c:v>Latin</c:v>
                </c:pt>
                <c:pt idx="7">
                  <c:v>Pop</c:v>
                </c:pt>
                <c:pt idx="8">
                  <c:v>Hip Hop/Rap</c:v>
                </c:pt>
                <c:pt idx="9">
                  <c:v>Jazz</c:v>
                </c:pt>
                <c:pt idx="10">
                  <c:v>Easy Listening</c:v>
                </c:pt>
                <c:pt idx="11">
                  <c:v>Reggae</c:v>
                </c:pt>
                <c:pt idx="12">
                  <c:v>Electronica/Dance</c:v>
                </c:pt>
                <c:pt idx="13">
                  <c:v>Classical</c:v>
                </c:pt>
                <c:pt idx="14">
                  <c:v>Heavy Metal</c:v>
                </c:pt>
                <c:pt idx="15">
                  <c:v>Soundtrack</c:v>
                </c:pt>
                <c:pt idx="16">
                  <c:v>TV Shows</c:v>
                </c:pt>
              </c:strCache>
            </c:strRef>
          </c:cat>
          <c:val>
            <c:numRef>
              <c:f>'11'!$B$2:$B$18</c:f>
              <c:numCache>
                <c:formatCode>General</c:formatCode>
                <c:ptCount val="17"/>
                <c:pt idx="0">
                  <c:v>555.39</c:v>
                </c:pt>
                <c:pt idx="1">
                  <c:v>128.69999999999999</c:v>
                </c:pt>
                <c:pt idx="2">
                  <c:v>122.76</c:v>
                </c:pt>
                <c:pt idx="3">
                  <c:v>52.47</c:v>
                </c:pt>
                <c:pt idx="4">
                  <c:v>35.64</c:v>
                </c:pt>
                <c:pt idx="5">
                  <c:v>34.65</c:v>
                </c:pt>
                <c:pt idx="6">
                  <c:v>21.78</c:v>
                </c:pt>
                <c:pt idx="7">
                  <c:v>21.78</c:v>
                </c:pt>
                <c:pt idx="8">
                  <c:v>19.8</c:v>
                </c:pt>
                <c:pt idx="9">
                  <c:v>13.86</c:v>
                </c:pt>
                <c:pt idx="10">
                  <c:v>12.87</c:v>
                </c:pt>
                <c:pt idx="11">
                  <c:v>5.94</c:v>
                </c:pt>
                <c:pt idx="12">
                  <c:v>4.95</c:v>
                </c:pt>
                <c:pt idx="13">
                  <c:v>3.96</c:v>
                </c:pt>
                <c:pt idx="14">
                  <c:v>2.97</c:v>
                </c:pt>
                <c:pt idx="15">
                  <c:v>1.98</c:v>
                </c:pt>
                <c:pt idx="16">
                  <c:v>0.99</c:v>
                </c:pt>
              </c:numCache>
            </c:numRef>
          </c:val>
          <c:extLst>
            <c:ext xmlns:c16="http://schemas.microsoft.com/office/drawing/2014/chart" uri="{C3380CC4-5D6E-409C-BE32-E72D297353CC}">
              <c16:uniqueId val="{00000000-F3BD-E64F-8F73-BB9683CDDD34}"/>
            </c:ext>
          </c:extLst>
        </c:ser>
        <c:dLbls>
          <c:showLegendKey val="0"/>
          <c:showVal val="1"/>
          <c:showCatName val="0"/>
          <c:showSerName val="0"/>
          <c:showPercent val="0"/>
          <c:showBubbleSize val="0"/>
        </c:dLbls>
        <c:gapWidth val="150"/>
        <c:overlap val="100"/>
        <c:axId val="1789220160"/>
        <c:axId val="1789055216"/>
      </c:barChart>
      <c:catAx>
        <c:axId val="178922016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789055216"/>
        <c:crosses val="autoZero"/>
        <c:auto val="1"/>
        <c:lblAlgn val="ctr"/>
        <c:lblOffset val="100"/>
        <c:noMultiLvlLbl val="0"/>
      </c:catAx>
      <c:valAx>
        <c:axId val="1789055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789220160"/>
        <c:crosses val="autoZero"/>
        <c:crossBetween val="between"/>
      </c:valAx>
      <c:spPr>
        <a:noFill/>
        <a:ln>
          <a:noFill/>
        </a:ln>
        <a:effectLst/>
      </c:spPr>
    </c:plotArea>
    <c:plotVisOnly val="1"/>
    <c:dispBlanksAs val="gap"/>
    <c:showDLblsOverMax val="0"/>
    <c:extLst>
      <c:ext uri="{0b15fc19-7d7d-44ad-8c2d-2c3a37ce22c3}">
        <chartProps xmlns="https://web.wps.cn/et/2018/main" chartId="{a06a9e1f-d9f6-4336-9e92-4e5dca78bdcd}"/>
      </c:ext>
    </c:extLst>
  </c:chart>
  <c:spPr>
    <a:noFill/>
    <a:ln>
      <a:noFill/>
    </a:ln>
    <a:effectLst/>
  </c:spPr>
  <c:txPr>
    <a:bodyPr/>
    <a:lstStyle/>
    <a:p>
      <a:pPr>
        <a:defRPr lang="en-US"/>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600" b="1" i="0" u="none" strike="noStrike" kern="1200" baseline="0">
                <a:solidFill>
                  <a:schemeClr val="tx1">
                    <a:lumMod val="65000"/>
                    <a:lumOff val="35000"/>
                  </a:schemeClr>
                </a:solidFill>
                <a:latin typeface="+mn-lt"/>
                <a:ea typeface="+mn-ea"/>
                <a:cs typeface="+mn-cs"/>
              </a:defRPr>
            </a:pPr>
            <a:r>
              <a:rPr lang="en-GB"/>
              <a:t>Long term vs Short term customer analysis </a:t>
            </a:r>
          </a:p>
        </c:rich>
      </c:tx>
      <c:layout>
        <c:manualLayout>
          <c:xMode val="edge"/>
          <c:yMode val="edge"/>
          <c:x val="0.109902668416448"/>
          <c:y val="3.2407407407407399E-2"/>
        </c:manualLayout>
      </c:layout>
      <c:overlay val="0"/>
      <c:spPr>
        <a:noFill/>
        <a:ln>
          <a:noFill/>
        </a:ln>
        <a:effectLst/>
      </c:spPr>
      <c:txPr>
        <a:bodyPr rot="0" spcFirstLastPara="1" vertOverflow="ellipsis" vert="horz" wrap="square" anchor="ctr" anchorCtr="1"/>
        <a:lstStyle/>
        <a:p>
          <a:pPr>
            <a:defRPr lang="en-US" sz="1600" b="1" i="0" u="none" strike="noStrike" kern="1200" baseline="0">
              <a:solidFill>
                <a:schemeClr val="tx1">
                  <a:lumMod val="65000"/>
                  <a:lumOff val="35000"/>
                </a:schemeClr>
              </a:solidFill>
              <a:latin typeface="+mn-lt"/>
              <a:ea typeface="+mn-ea"/>
              <a:cs typeface="+mn-cs"/>
            </a:defRPr>
          </a:pPr>
          <a:endParaRPr lang="en-GB"/>
        </a:p>
      </c:txPr>
    </c:title>
    <c:autoTitleDeleted val="0"/>
    <c:plotArea>
      <c:layout/>
      <c:barChart>
        <c:barDir val="bar"/>
        <c:grouping val="stacked"/>
        <c:varyColors val="0"/>
        <c:ser>
          <c:idx val="0"/>
          <c:order val="0"/>
          <c:tx>
            <c:strRef>
              <c:f>long!$A$2</c:f>
              <c:strCache>
                <c:ptCount val="1"/>
                <c:pt idx="0">
                  <c:v>long-term customers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invertIfNegative val="0"/>
          <c:cat>
            <c:strRef>
              <c:f>long!$B$1:$E$1</c:f>
              <c:strCache>
                <c:ptCount val="4"/>
                <c:pt idx="0">
                  <c:v>avg_purchase_frequency</c:v>
                </c:pt>
                <c:pt idx="1">
                  <c:v>avg_basket_size</c:v>
                </c:pt>
                <c:pt idx="2">
                  <c:v>avg_spending_amount</c:v>
                </c:pt>
                <c:pt idx="3">
                  <c:v>avg_order_value</c:v>
                </c:pt>
              </c:strCache>
            </c:strRef>
          </c:cat>
          <c:val>
            <c:numRef>
              <c:f>long!$B$2:$E$2</c:f>
              <c:numCache>
                <c:formatCode>General</c:formatCode>
                <c:ptCount val="4"/>
                <c:pt idx="0">
                  <c:v>10.64</c:v>
                </c:pt>
                <c:pt idx="1">
                  <c:v>82.55</c:v>
                </c:pt>
                <c:pt idx="2">
                  <c:v>831.92</c:v>
                </c:pt>
                <c:pt idx="3">
                  <c:v>9.86</c:v>
                </c:pt>
              </c:numCache>
            </c:numRef>
          </c:val>
          <c:extLst>
            <c:ext xmlns:c16="http://schemas.microsoft.com/office/drawing/2014/chart" uri="{C3380CC4-5D6E-409C-BE32-E72D297353CC}">
              <c16:uniqueId val="{00000000-569B-FE4C-AA62-B2E9C57A4CDD}"/>
            </c:ext>
          </c:extLst>
        </c:ser>
        <c:ser>
          <c:idx val="1"/>
          <c:order val="1"/>
          <c:tx>
            <c:strRef>
              <c:f>long!$A$3</c:f>
              <c:strCache>
                <c:ptCount val="1"/>
                <c:pt idx="0">
                  <c:v>new customers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invertIfNegative val="0"/>
          <c:cat>
            <c:strRef>
              <c:f>long!$B$1:$E$1</c:f>
              <c:strCache>
                <c:ptCount val="4"/>
                <c:pt idx="0">
                  <c:v>avg_purchase_frequency</c:v>
                </c:pt>
                <c:pt idx="1">
                  <c:v>avg_basket_size</c:v>
                </c:pt>
                <c:pt idx="2">
                  <c:v>avg_spending_amount</c:v>
                </c:pt>
                <c:pt idx="3">
                  <c:v>avg_order_value</c:v>
                </c:pt>
              </c:strCache>
            </c:strRef>
          </c:cat>
          <c:val>
            <c:numRef>
              <c:f>long!$B$3:$E$3</c:f>
              <c:numCache>
                <c:formatCode>General</c:formatCode>
                <c:ptCount val="4"/>
                <c:pt idx="0">
                  <c:v>8.33</c:v>
                </c:pt>
                <c:pt idx="1">
                  <c:v>63.67</c:v>
                </c:pt>
                <c:pt idx="2">
                  <c:v>568.59</c:v>
                </c:pt>
                <c:pt idx="3">
                  <c:v>8.99</c:v>
                </c:pt>
              </c:numCache>
            </c:numRef>
          </c:val>
          <c:extLst>
            <c:ext xmlns:c16="http://schemas.microsoft.com/office/drawing/2014/chart" uri="{C3380CC4-5D6E-409C-BE32-E72D297353CC}">
              <c16:uniqueId val="{00000001-569B-FE4C-AA62-B2E9C57A4CDD}"/>
            </c:ext>
          </c:extLst>
        </c:ser>
        <c:dLbls>
          <c:showLegendKey val="0"/>
          <c:showVal val="0"/>
          <c:showCatName val="0"/>
          <c:showSerName val="0"/>
          <c:showPercent val="0"/>
          <c:showBubbleSize val="0"/>
        </c:dLbls>
        <c:gapWidth val="150"/>
        <c:overlap val="100"/>
        <c:axId val="587560528"/>
        <c:axId val="587734416"/>
      </c:barChart>
      <c:catAx>
        <c:axId val="587560528"/>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587734416"/>
        <c:crosses val="autoZero"/>
        <c:auto val="1"/>
        <c:lblAlgn val="ctr"/>
        <c:lblOffset val="100"/>
        <c:noMultiLvlLbl val="0"/>
      </c:catAx>
      <c:valAx>
        <c:axId val="587734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5875605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uri="{0b15fc19-7d7d-44ad-8c2d-2c3a37ce22c3}">
        <chartProps xmlns="https://web.wps.cn/et/2018/main" chartId="{ec13cf4c-20df-417c-811e-f4b4d96a7656}"/>
      </c:ext>
    </c:extLst>
  </c:chart>
  <c:spPr>
    <a:noFill/>
    <a:ln>
      <a:noFill/>
    </a:ln>
    <a:effectLst/>
  </c:spPr>
  <c:txPr>
    <a:bodyPr/>
    <a:lstStyle/>
    <a:p>
      <a:pPr>
        <a:defRPr lang="en-US"/>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GB"/>
              <a:t>Top</a:t>
            </a:r>
            <a:r>
              <a:rPr lang="en-GB" baseline="0"/>
              <a:t> 10 album pairs bought together </a:t>
            </a:r>
            <a:endParaRPr lang="en-GB"/>
          </a:p>
        </c:rich>
      </c:tx>
      <c:layout>
        <c:manualLayout>
          <c:xMode val="edge"/>
          <c:yMode val="edge"/>
          <c:x val="0.24520122484689399"/>
          <c:y val="4.1666666666666699E-2"/>
        </c:manualLayout>
      </c:layout>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GB"/>
        </a:p>
      </c:txPr>
    </c:title>
    <c:autoTitleDeleted val="0"/>
    <c:plotArea>
      <c:layout/>
      <c:barChart>
        <c:barDir val="col"/>
        <c:grouping val="clustered"/>
        <c:varyColors val="0"/>
        <c:ser>
          <c:idx val="0"/>
          <c:order val="0"/>
          <c:spPr>
            <a:solidFill>
              <a:schemeClr val="accent1"/>
            </a:solidFill>
            <a:ln>
              <a:noFill/>
            </a:ln>
            <a:effectLst/>
          </c:spPr>
          <c:invertIfNegative val="0"/>
          <c:cat>
            <c:strRef>
              <c:f>album1!$E$2:$E$11</c:f>
              <c:strCache>
                <c:ptCount val="10"/>
                <c:pt idx="0">
                  <c:v>Are You Experienced?Mezmerize</c:v>
                </c:pt>
                <c:pt idx="1">
                  <c:v>Vault: Def Leppard's Greatest HitsMezmerize</c:v>
                </c:pt>
                <c:pt idx="2">
                  <c:v>My Way: The Best Of Frank Sinatra [Disc 1]The Police Greatest Hits</c:v>
                </c:pt>
                <c:pt idx="3">
                  <c:v>The SinglesMy Generation - The Very Best Of The Who</c:v>
                </c:pt>
                <c:pt idx="4">
                  <c:v>Dark Side Of The MoonThe Singles</c:v>
                </c:pt>
                <c:pt idx="5">
                  <c:v>MezmerizeMy Generation - The Very Best Of The Who</c:v>
                </c:pt>
                <c:pt idx="6">
                  <c:v>Big OnesJagged Little Pill</c:v>
                </c:pt>
                <c:pt idx="7">
                  <c:v>MezmerizeThe Police Greatest Hits</c:v>
                </c:pt>
                <c:pt idx="8">
                  <c:v>Are You Experienced?New Adventures In Hi-Fi</c:v>
                </c:pt>
                <c:pt idx="9">
                  <c:v>Are You Experienced?The Singles</c:v>
                </c:pt>
              </c:strCache>
            </c:strRef>
          </c:cat>
          <c:val>
            <c:numRef>
              <c:f>album1!$F$2:$F$11</c:f>
              <c:numCache>
                <c:formatCode>General</c:formatCode>
                <c:ptCount val="10"/>
                <c:pt idx="0">
                  <c:v>14</c:v>
                </c:pt>
                <c:pt idx="1">
                  <c:v>11</c:v>
                </c:pt>
                <c:pt idx="2">
                  <c:v>10</c:v>
                </c:pt>
                <c:pt idx="3">
                  <c:v>10</c:v>
                </c:pt>
                <c:pt idx="4">
                  <c:v>10</c:v>
                </c:pt>
                <c:pt idx="5">
                  <c:v>10</c:v>
                </c:pt>
                <c:pt idx="6">
                  <c:v>9</c:v>
                </c:pt>
                <c:pt idx="7">
                  <c:v>9</c:v>
                </c:pt>
                <c:pt idx="8">
                  <c:v>8</c:v>
                </c:pt>
                <c:pt idx="9">
                  <c:v>8</c:v>
                </c:pt>
              </c:numCache>
            </c:numRef>
          </c:val>
          <c:extLst>
            <c:ext xmlns:c16="http://schemas.microsoft.com/office/drawing/2014/chart" uri="{C3380CC4-5D6E-409C-BE32-E72D297353CC}">
              <c16:uniqueId val="{00000000-F3C3-E249-BB1B-28F93014C356}"/>
            </c:ext>
          </c:extLst>
        </c:ser>
        <c:dLbls>
          <c:showLegendKey val="0"/>
          <c:showVal val="0"/>
          <c:showCatName val="0"/>
          <c:showSerName val="0"/>
          <c:showPercent val="0"/>
          <c:showBubbleSize val="0"/>
        </c:dLbls>
        <c:gapWidth val="219"/>
        <c:overlap val="-27"/>
        <c:axId val="1694535952"/>
        <c:axId val="1694537680"/>
      </c:barChart>
      <c:catAx>
        <c:axId val="1694535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694537680"/>
        <c:crosses val="autoZero"/>
        <c:auto val="1"/>
        <c:lblAlgn val="ctr"/>
        <c:lblOffset val="100"/>
        <c:noMultiLvlLbl val="0"/>
      </c:catAx>
      <c:valAx>
        <c:axId val="16945376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694535952"/>
        <c:crosses val="autoZero"/>
        <c:crossBetween val="between"/>
      </c:valAx>
      <c:spPr>
        <a:noFill/>
        <a:ln>
          <a:noFill/>
        </a:ln>
        <a:effectLst/>
      </c:spPr>
    </c:plotArea>
    <c:plotVisOnly val="1"/>
    <c:dispBlanksAs val="gap"/>
    <c:showDLblsOverMax val="0"/>
    <c:extLst>
      <c:ext uri="{0b15fc19-7d7d-44ad-8c2d-2c3a37ce22c3}">
        <chartProps xmlns="https://web.wps.cn/et/2018/main" chartId="{cef19acf-3530-461c-b783-d1b0b82f3215}"/>
      </c:ext>
    </c:extLst>
  </c:chart>
  <c:spPr>
    <a:noFill/>
    <a:ln>
      <a:noFill/>
    </a:ln>
    <a:effectLst/>
  </c:spPr>
  <c:txPr>
    <a:bodyPr/>
    <a:lstStyle/>
    <a:p>
      <a:pPr>
        <a:defRPr lang="en-US"/>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GB"/>
              <a:t>Top</a:t>
            </a:r>
            <a:r>
              <a:rPr lang="en-GB" baseline="0"/>
              <a:t> 10 artist pairs ,whose albums were bought together  </a:t>
            </a:r>
            <a:endParaRPr lang="en-GB"/>
          </a:p>
        </c:rich>
      </c:tx>
      <c:overlay val="0"/>
      <c:spPr>
        <a:noFill/>
        <a:ln>
          <a:noFill/>
        </a:ln>
        <a:effectLst/>
      </c:spPr>
      <c:txPr>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endParaRPr lang="en-GB"/>
        </a:p>
      </c:txPr>
    </c:title>
    <c:autoTitleDeleted val="0"/>
    <c:plotArea>
      <c:layout/>
      <c:barChart>
        <c:barDir val="col"/>
        <c:grouping val="clustered"/>
        <c:varyColors val="0"/>
        <c:ser>
          <c:idx val="0"/>
          <c:order val="0"/>
          <c:tx>
            <c:strRef>
              <c:f>artist1!$F$1</c:f>
              <c:strCache>
                <c:ptCount val="1"/>
                <c:pt idx="0">
                  <c:v>quantity_bought</c:v>
                </c:pt>
              </c:strCache>
            </c:strRef>
          </c:tx>
          <c:spPr>
            <a:solidFill>
              <a:schemeClr val="accent1"/>
            </a:solidFill>
            <a:ln>
              <a:noFill/>
            </a:ln>
            <a:effectLst/>
          </c:spPr>
          <c:invertIfNegative val="0"/>
          <c:cat>
            <c:strRef>
              <c:f>artist1!$E$2:$E$11</c:f>
              <c:strCache>
                <c:ptCount val="10"/>
                <c:pt idx="0">
                  <c:v>Eric Clapton,Nirvana</c:v>
                </c:pt>
                <c:pt idx="1">
                  <c:v>Queen,U2</c:v>
                </c:pt>
                <c:pt idx="2">
                  <c:v>Green Day,Guns N' Roses</c:v>
                </c:pt>
                <c:pt idx="3">
                  <c:v>Nirvana,The Rolling Stones</c:v>
                </c:pt>
                <c:pt idx="4">
                  <c:v>R.E.M.,Red Hot Chili Peppers</c:v>
                </c:pt>
                <c:pt idx="5">
                  <c:v>Aerosmith,Guns N' Roses</c:v>
                </c:pt>
                <c:pt idx="6">
                  <c:v>Foo Fighters,System Of A Down</c:v>
                </c:pt>
                <c:pt idx="7">
                  <c:v>Jimi Hendrix,System Of A Down</c:v>
                </c:pt>
                <c:pt idx="8">
                  <c:v>Led Zeppelin,The Rolling Stones</c:v>
                </c:pt>
                <c:pt idx="9">
                  <c:v>Pink Floyd,U2</c:v>
                </c:pt>
              </c:strCache>
            </c:strRef>
          </c:cat>
          <c:val>
            <c:numRef>
              <c:f>artist1!$F$2:$F$11</c:f>
              <c:numCache>
                <c:formatCode>General</c:formatCode>
                <c:ptCount val="10"/>
                <c:pt idx="0">
                  <c:v>16</c:v>
                </c:pt>
                <c:pt idx="1">
                  <c:v>16</c:v>
                </c:pt>
                <c:pt idx="2">
                  <c:v>15</c:v>
                </c:pt>
                <c:pt idx="3">
                  <c:v>15</c:v>
                </c:pt>
                <c:pt idx="4">
                  <c:v>15</c:v>
                </c:pt>
                <c:pt idx="5">
                  <c:v>14</c:v>
                </c:pt>
                <c:pt idx="6">
                  <c:v>14</c:v>
                </c:pt>
                <c:pt idx="7">
                  <c:v>14</c:v>
                </c:pt>
                <c:pt idx="8">
                  <c:v>14</c:v>
                </c:pt>
                <c:pt idx="9">
                  <c:v>14</c:v>
                </c:pt>
              </c:numCache>
            </c:numRef>
          </c:val>
          <c:extLst>
            <c:ext xmlns:c16="http://schemas.microsoft.com/office/drawing/2014/chart" uri="{C3380CC4-5D6E-409C-BE32-E72D297353CC}">
              <c16:uniqueId val="{00000000-920A-6D47-967E-3A6335D2E0CD}"/>
            </c:ext>
          </c:extLst>
        </c:ser>
        <c:dLbls>
          <c:showLegendKey val="0"/>
          <c:showVal val="0"/>
          <c:showCatName val="0"/>
          <c:showSerName val="0"/>
          <c:showPercent val="0"/>
          <c:showBubbleSize val="0"/>
        </c:dLbls>
        <c:gapWidth val="219"/>
        <c:overlap val="-27"/>
        <c:axId val="1909086544"/>
        <c:axId val="1909088256"/>
      </c:barChart>
      <c:catAx>
        <c:axId val="1909086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909088256"/>
        <c:crosses val="autoZero"/>
        <c:auto val="1"/>
        <c:lblAlgn val="ctr"/>
        <c:lblOffset val="100"/>
        <c:noMultiLvlLbl val="0"/>
      </c:catAx>
      <c:valAx>
        <c:axId val="19090882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909086544"/>
        <c:crosses val="autoZero"/>
        <c:crossBetween val="between"/>
      </c:valAx>
      <c:spPr>
        <a:noFill/>
        <a:ln>
          <a:noFill/>
        </a:ln>
        <a:effectLst/>
      </c:spPr>
    </c:plotArea>
    <c:plotVisOnly val="1"/>
    <c:dispBlanksAs val="gap"/>
    <c:showDLblsOverMax val="0"/>
    <c:extLst>
      <c:ext uri="{0b15fc19-7d7d-44ad-8c2d-2c3a37ce22c3}">
        <chartProps xmlns="https://web.wps.cn/et/2018/main" chartId="{0faa912a-364c-4394-b0ab-b6e08d3e15c2}"/>
      </c:ext>
    </c:extLst>
  </c:chart>
  <c:spPr>
    <a:noFill/>
    <a:ln>
      <a:noFill/>
    </a:ln>
    <a:effectLst/>
  </c:spPr>
  <c:txPr>
    <a:bodyPr/>
    <a:lstStyle/>
    <a:p>
      <a:pPr>
        <a:defRPr lang="en-US"/>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58FA42D2-4500-4D3F-AA27-305E48014AC5}" type="doc">
      <dgm:prSet loTypeId="urn:microsoft.com/office/officeart/2005/8/layout/cycle1" loCatId="cycle" qsTypeId="urn:microsoft.com/office/officeart/2005/8/quickstyle/simple1#1" qsCatId="simple" csTypeId="urn:microsoft.com/office/officeart/2005/8/colors/accent1_2#1" csCatId="accent1" phldr="1"/>
      <dgm:spPr/>
      <dgm:t>
        <a:bodyPr/>
        <a:lstStyle/>
        <a:p>
          <a:endParaRPr lang="en-US"/>
        </a:p>
      </dgm:t>
    </dgm:pt>
    <dgm:pt modelId="{2E42B36A-1040-4398-95F4-72850AF380EC}">
      <dgm:prSet custT="1"/>
      <dgm:spPr/>
      <dgm:t>
        <a:bodyPr/>
        <a:lstStyle/>
        <a:p>
          <a:r>
            <a:rPr lang="en-IN" sz="1400" b="1" dirty="0"/>
            <a:t>Genre affinity : </a:t>
          </a:r>
          <a:endParaRPr lang="en-US" sz="1400" b="1" dirty="0"/>
        </a:p>
      </dgm:t>
    </dgm:pt>
    <dgm:pt modelId="{5F38C12B-EE4E-4F42-BF21-55BB838D6EFE}" type="parTrans" cxnId="{5314B47E-3DE6-4DFA-80FA-82C07886B4FE}">
      <dgm:prSet/>
      <dgm:spPr/>
      <dgm:t>
        <a:bodyPr/>
        <a:lstStyle/>
        <a:p>
          <a:endParaRPr lang="en-US"/>
        </a:p>
      </dgm:t>
    </dgm:pt>
    <dgm:pt modelId="{EB092CC4-11C6-4CBE-A14C-D4C0111E9021}" type="sibTrans" cxnId="{5314B47E-3DE6-4DFA-80FA-82C07886B4FE}">
      <dgm:prSet/>
      <dgm:spPr/>
      <dgm:t>
        <a:bodyPr/>
        <a:lstStyle/>
        <a:p>
          <a:endParaRPr lang="en-US"/>
        </a:p>
      </dgm:t>
    </dgm:pt>
    <dgm:pt modelId="{F021858F-1E12-42FF-B0DE-28DBF2A45EF3}">
      <dgm:prSet custT="1"/>
      <dgm:spPr/>
      <dgm:t>
        <a:bodyPr/>
        <a:lstStyle/>
        <a:p>
          <a:r>
            <a:rPr lang="en-IN" sz="1400" i="0" dirty="0"/>
            <a:t>Rock-Metal (206) and Rock–Alternative &amp; Punk (157) are the top-performing genre pairs, showing strong overlap in audience interest.</a:t>
          </a:r>
          <a:endParaRPr lang="en-US" sz="1400" dirty="0"/>
        </a:p>
      </dgm:t>
    </dgm:pt>
    <dgm:pt modelId="{1038E10C-B7BA-44F5-9B65-026F2CF3A499}" type="parTrans" cxnId="{3EC33661-206E-4811-98D6-395715B1FE68}">
      <dgm:prSet/>
      <dgm:spPr/>
      <dgm:t>
        <a:bodyPr/>
        <a:lstStyle/>
        <a:p>
          <a:endParaRPr lang="en-US"/>
        </a:p>
      </dgm:t>
    </dgm:pt>
    <dgm:pt modelId="{33D35067-596D-443C-9C6F-C61BCE32CC7D}" type="sibTrans" cxnId="{3EC33661-206E-4811-98D6-395715B1FE68}">
      <dgm:prSet/>
      <dgm:spPr/>
      <dgm:t>
        <a:bodyPr/>
        <a:lstStyle/>
        <a:p>
          <a:endParaRPr lang="en-US"/>
        </a:p>
      </dgm:t>
    </dgm:pt>
    <dgm:pt modelId="{BB6440F6-B10F-4301-B1E8-E9E089ECA605}">
      <dgm:prSet custT="1"/>
      <dgm:spPr/>
      <dgm:t>
        <a:bodyPr/>
        <a:lstStyle/>
        <a:p>
          <a:r>
            <a:rPr lang="en-IN" sz="1400" i="0" dirty="0"/>
            <a:t>Keeping Rock and Metal at the </a:t>
          </a:r>
          <a:r>
            <a:rPr lang="en-IN" sz="1400" i="0" dirty="0" err="1"/>
            <a:t>center</a:t>
          </a:r>
          <a:r>
            <a:rPr lang="en-IN" sz="1400" i="0" dirty="0"/>
            <a:t> and pairing them with genres like Alternative &amp; Punk, Latin, and Classical can help drive more sales.</a:t>
          </a:r>
          <a:endParaRPr lang="en-US" sz="1400" dirty="0"/>
        </a:p>
      </dgm:t>
    </dgm:pt>
    <dgm:pt modelId="{97001E8E-EEA9-46E4-9462-197A3B5D2ED3}" type="parTrans" cxnId="{E78D2F84-29AE-4687-B163-B83D251852A4}">
      <dgm:prSet/>
      <dgm:spPr/>
      <dgm:t>
        <a:bodyPr/>
        <a:lstStyle/>
        <a:p>
          <a:endParaRPr lang="en-US"/>
        </a:p>
      </dgm:t>
    </dgm:pt>
    <dgm:pt modelId="{70801E4D-5B18-46A0-A494-2B35F0210A9D}" type="sibTrans" cxnId="{E78D2F84-29AE-4687-B163-B83D251852A4}">
      <dgm:prSet/>
      <dgm:spPr/>
      <dgm:t>
        <a:bodyPr/>
        <a:lstStyle/>
        <a:p>
          <a:endParaRPr lang="en-US"/>
        </a:p>
      </dgm:t>
    </dgm:pt>
    <dgm:pt modelId="{126E08C4-DF74-4DFA-B4E5-8B6EAEEDB6E5}">
      <dgm:prSet custT="1"/>
      <dgm:spPr/>
      <dgm:t>
        <a:bodyPr/>
        <a:lstStyle/>
        <a:p>
          <a:r>
            <a:rPr lang="en-IN" sz="1400" i="0" dirty="0"/>
            <a:t>Use personalized suggestions like "Customers who also bought this..." to guide users toward related genres.</a:t>
          </a:r>
          <a:endParaRPr lang="en-US" sz="1400" dirty="0"/>
        </a:p>
      </dgm:t>
    </dgm:pt>
    <dgm:pt modelId="{AB23668D-A442-4C6E-A9E4-5CCD75391E64}" type="parTrans" cxnId="{2DD49F51-D991-41B5-8353-08745E855555}">
      <dgm:prSet/>
      <dgm:spPr/>
      <dgm:t>
        <a:bodyPr/>
        <a:lstStyle/>
        <a:p>
          <a:endParaRPr lang="en-US"/>
        </a:p>
      </dgm:t>
    </dgm:pt>
    <dgm:pt modelId="{DE458546-A5EF-4B85-9596-A38B5AD3EB3C}" type="sibTrans" cxnId="{2DD49F51-D991-41B5-8353-08745E855555}">
      <dgm:prSet/>
      <dgm:spPr/>
      <dgm:t>
        <a:bodyPr/>
        <a:lstStyle/>
        <a:p>
          <a:endParaRPr lang="en-US"/>
        </a:p>
      </dgm:t>
    </dgm:pt>
    <dgm:pt modelId="{0D8C5436-957C-40C7-B619-95542116199F}">
      <dgm:prSet custT="1"/>
      <dgm:spPr/>
      <dgm:t>
        <a:bodyPr/>
        <a:lstStyle/>
        <a:p>
          <a:r>
            <a:rPr lang="en-IN" sz="1400" i="0" dirty="0"/>
            <a:t>Promote multi-genre playlists and host concerts featuring paired genres to attract a wider audience and boost sales.</a:t>
          </a:r>
          <a:endParaRPr lang="en-US" sz="1400" dirty="0"/>
        </a:p>
      </dgm:t>
    </dgm:pt>
    <dgm:pt modelId="{B1D18DF5-0768-4CC1-9477-88D230C86EBC}" type="parTrans" cxnId="{A466E94E-1546-48A6-95D3-0D3921904F9B}">
      <dgm:prSet/>
      <dgm:spPr/>
      <dgm:t>
        <a:bodyPr/>
        <a:lstStyle/>
        <a:p>
          <a:endParaRPr lang="en-US"/>
        </a:p>
      </dgm:t>
    </dgm:pt>
    <dgm:pt modelId="{CB86FF7C-0DA3-40F6-A17C-E7630722630F}" type="sibTrans" cxnId="{A466E94E-1546-48A6-95D3-0D3921904F9B}">
      <dgm:prSet/>
      <dgm:spPr/>
      <dgm:t>
        <a:bodyPr/>
        <a:lstStyle/>
        <a:p>
          <a:endParaRPr lang="en-US"/>
        </a:p>
      </dgm:t>
    </dgm:pt>
    <dgm:pt modelId="{1B66D250-FF80-0A41-980B-6F0477386473}" type="pres">
      <dgm:prSet presAssocID="{58FA42D2-4500-4D3F-AA27-305E48014AC5}" presName="cycle" presStyleCnt="0">
        <dgm:presLayoutVars>
          <dgm:dir/>
          <dgm:resizeHandles val="exact"/>
        </dgm:presLayoutVars>
      </dgm:prSet>
      <dgm:spPr/>
    </dgm:pt>
    <dgm:pt modelId="{A010EF7A-CCC8-D244-96E5-26D788D01382}" type="pres">
      <dgm:prSet presAssocID="{2E42B36A-1040-4398-95F4-72850AF380EC}" presName="node" presStyleLbl="revTx" presStyleIdx="0" presStyleCnt="1">
        <dgm:presLayoutVars>
          <dgm:bulletEnabled val="1"/>
        </dgm:presLayoutVars>
      </dgm:prSet>
      <dgm:spPr/>
    </dgm:pt>
  </dgm:ptLst>
  <dgm:cxnLst>
    <dgm:cxn modelId="{0B440039-01E4-5A4D-B856-DCA751EC4D8F}" type="presOf" srcId="{2E42B36A-1040-4398-95F4-72850AF380EC}" destId="{A010EF7A-CCC8-D244-96E5-26D788D01382}" srcOrd="0" destOrd="0" presId="urn:microsoft.com/office/officeart/2005/8/layout/cycle1"/>
    <dgm:cxn modelId="{A466E94E-1546-48A6-95D3-0D3921904F9B}" srcId="{2E42B36A-1040-4398-95F4-72850AF380EC}" destId="{0D8C5436-957C-40C7-B619-95542116199F}" srcOrd="3" destOrd="0" parTransId="{B1D18DF5-0768-4CC1-9477-88D230C86EBC}" sibTransId="{CB86FF7C-0DA3-40F6-A17C-E7630722630F}"/>
    <dgm:cxn modelId="{2DD49F51-D991-41B5-8353-08745E855555}" srcId="{2E42B36A-1040-4398-95F4-72850AF380EC}" destId="{126E08C4-DF74-4DFA-B4E5-8B6EAEEDB6E5}" srcOrd="2" destOrd="0" parTransId="{AB23668D-A442-4C6E-A9E4-5CCD75391E64}" sibTransId="{DE458546-A5EF-4B85-9596-A38B5AD3EB3C}"/>
    <dgm:cxn modelId="{3EC33661-206E-4811-98D6-395715B1FE68}" srcId="{2E42B36A-1040-4398-95F4-72850AF380EC}" destId="{F021858F-1E12-42FF-B0DE-28DBF2A45EF3}" srcOrd="0" destOrd="0" parTransId="{1038E10C-B7BA-44F5-9B65-026F2CF3A499}" sibTransId="{33D35067-596D-443C-9C6F-C61BCE32CC7D}"/>
    <dgm:cxn modelId="{411DF967-FCB4-C841-BA5A-CDAFD3A22C6F}" type="presOf" srcId="{0D8C5436-957C-40C7-B619-95542116199F}" destId="{A010EF7A-CCC8-D244-96E5-26D788D01382}" srcOrd="0" destOrd="4" presId="urn:microsoft.com/office/officeart/2005/8/layout/cycle1"/>
    <dgm:cxn modelId="{16ED776F-8D09-6A41-82CC-7F1886A81AF6}" type="presOf" srcId="{126E08C4-DF74-4DFA-B4E5-8B6EAEEDB6E5}" destId="{A010EF7A-CCC8-D244-96E5-26D788D01382}" srcOrd="0" destOrd="3" presId="urn:microsoft.com/office/officeart/2005/8/layout/cycle1"/>
    <dgm:cxn modelId="{702C8F77-CBC9-1142-BC5C-F7A3D744F4E1}" type="presOf" srcId="{BB6440F6-B10F-4301-B1E8-E9E089ECA605}" destId="{A010EF7A-CCC8-D244-96E5-26D788D01382}" srcOrd="0" destOrd="2" presId="urn:microsoft.com/office/officeart/2005/8/layout/cycle1"/>
    <dgm:cxn modelId="{F7E3577D-0859-F040-94A1-95B7CE1BEA4E}" type="presOf" srcId="{58FA42D2-4500-4D3F-AA27-305E48014AC5}" destId="{1B66D250-FF80-0A41-980B-6F0477386473}" srcOrd="0" destOrd="0" presId="urn:microsoft.com/office/officeart/2005/8/layout/cycle1"/>
    <dgm:cxn modelId="{5314B47E-3DE6-4DFA-80FA-82C07886B4FE}" srcId="{58FA42D2-4500-4D3F-AA27-305E48014AC5}" destId="{2E42B36A-1040-4398-95F4-72850AF380EC}" srcOrd="0" destOrd="0" parTransId="{5F38C12B-EE4E-4F42-BF21-55BB838D6EFE}" sibTransId="{EB092CC4-11C6-4CBE-A14C-D4C0111E9021}"/>
    <dgm:cxn modelId="{E78D2F84-29AE-4687-B163-B83D251852A4}" srcId="{2E42B36A-1040-4398-95F4-72850AF380EC}" destId="{BB6440F6-B10F-4301-B1E8-E9E089ECA605}" srcOrd="1" destOrd="0" parTransId="{97001E8E-EEA9-46E4-9462-197A3B5D2ED3}" sibTransId="{70801E4D-5B18-46A0-A494-2B35F0210A9D}"/>
    <dgm:cxn modelId="{238232BE-C5D9-014D-A68F-D5A7B85137DE}" type="presOf" srcId="{F021858F-1E12-42FF-B0DE-28DBF2A45EF3}" destId="{A010EF7A-CCC8-D244-96E5-26D788D01382}" srcOrd="0" destOrd="1" presId="urn:microsoft.com/office/officeart/2005/8/layout/cycle1"/>
    <dgm:cxn modelId="{187EB263-8DEC-7640-B6BD-0F590E5364E3}" type="presParOf" srcId="{1B66D250-FF80-0A41-980B-6F0477386473}" destId="{A010EF7A-CCC8-D244-96E5-26D788D01382}" srcOrd="0"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0F24F7-2FAC-48DF-9BB8-895FBCD4CA80}" type="doc">
      <dgm:prSet loTypeId="urn:microsoft.com/office/officeart/2005/8/layout/cycle1" loCatId="cycle" qsTypeId="urn:microsoft.com/office/officeart/2005/8/quickstyle/simple1#2" qsCatId="simple" csTypeId="urn:microsoft.com/office/officeart/2005/8/colors/accent1_2#2" csCatId="accent1" phldr="1"/>
      <dgm:spPr/>
      <dgm:t>
        <a:bodyPr/>
        <a:lstStyle/>
        <a:p>
          <a:endParaRPr lang="en-US"/>
        </a:p>
      </dgm:t>
    </dgm:pt>
    <dgm:pt modelId="{CA622942-D922-4C12-ACB9-2D254E6C7C1E}">
      <dgm:prSet custT="1"/>
      <dgm:spPr/>
      <dgm:t>
        <a:bodyPr/>
        <a:lstStyle/>
        <a:p>
          <a:r>
            <a:rPr lang="en-IN" sz="1400" b="1" dirty="0"/>
            <a:t>Artist affinity :</a:t>
          </a:r>
          <a:endParaRPr lang="en-US" sz="1400" dirty="0"/>
        </a:p>
      </dgm:t>
    </dgm:pt>
    <dgm:pt modelId="{C7A890E6-3139-419C-81B4-AC69CF7F70BB}" type="parTrans" cxnId="{B8B8D740-F2F2-4D4A-A585-68F8FB1B0636}">
      <dgm:prSet/>
      <dgm:spPr/>
      <dgm:t>
        <a:bodyPr/>
        <a:lstStyle/>
        <a:p>
          <a:endParaRPr lang="en-US"/>
        </a:p>
      </dgm:t>
    </dgm:pt>
    <dgm:pt modelId="{11198DD0-AE71-43A4-9F9E-A2D3CA276DC0}" type="sibTrans" cxnId="{B8B8D740-F2F2-4D4A-A585-68F8FB1B0636}">
      <dgm:prSet/>
      <dgm:spPr/>
      <dgm:t>
        <a:bodyPr/>
        <a:lstStyle/>
        <a:p>
          <a:endParaRPr lang="en-US"/>
        </a:p>
      </dgm:t>
    </dgm:pt>
    <dgm:pt modelId="{049BF81A-D30E-4B91-BA48-C74106BB53FA}">
      <dgm:prSet/>
      <dgm:spPr/>
      <dgm:t>
        <a:bodyPr/>
        <a:lstStyle/>
        <a:p>
          <a:r>
            <a:rPr lang="en-IN" sz="1500" i="0" dirty="0"/>
            <a:t>Eric Clapton &amp; Nirvana and Queen &amp; U2 have the highest combined purchase count of 16, making them the most popular artist pairs.</a:t>
          </a:r>
          <a:endParaRPr lang="en-US" sz="1500" dirty="0"/>
        </a:p>
      </dgm:t>
    </dgm:pt>
    <dgm:pt modelId="{CF7A0000-D4EA-46F6-9E09-0B9032F496FD}" type="parTrans" cxnId="{77E76102-D84E-4F0E-AE7D-EDFD095A748E}">
      <dgm:prSet/>
      <dgm:spPr/>
      <dgm:t>
        <a:bodyPr/>
        <a:lstStyle/>
        <a:p>
          <a:endParaRPr lang="en-US"/>
        </a:p>
      </dgm:t>
    </dgm:pt>
    <dgm:pt modelId="{7A0D3270-F5F8-4AE8-9E76-9AE3EA36C5A7}" type="sibTrans" cxnId="{77E76102-D84E-4F0E-AE7D-EDFD095A748E}">
      <dgm:prSet/>
      <dgm:spPr/>
      <dgm:t>
        <a:bodyPr/>
        <a:lstStyle/>
        <a:p>
          <a:endParaRPr lang="en-US"/>
        </a:p>
      </dgm:t>
    </dgm:pt>
    <dgm:pt modelId="{67DCDA60-B90B-41CD-A597-8B563EEE1119}">
      <dgm:prSet/>
      <dgm:spPr/>
      <dgm:t>
        <a:bodyPr/>
        <a:lstStyle/>
        <a:p>
          <a:r>
            <a:rPr lang="en-IN" sz="1500" i="0" dirty="0"/>
            <a:t>Green Day &amp; Guns N’ Roses and Nirvana &amp; The Rolling Stones follow closely with a count of 15, showing strong fan overlap.</a:t>
          </a:r>
          <a:endParaRPr lang="en-US" sz="1500" dirty="0"/>
        </a:p>
      </dgm:t>
    </dgm:pt>
    <dgm:pt modelId="{1CAA8756-FE77-4548-936A-E3B607F3F280}" type="parTrans" cxnId="{0A403C77-0203-49E4-A5DB-F62A50CD5B42}">
      <dgm:prSet/>
      <dgm:spPr/>
      <dgm:t>
        <a:bodyPr/>
        <a:lstStyle/>
        <a:p>
          <a:endParaRPr lang="en-US"/>
        </a:p>
      </dgm:t>
    </dgm:pt>
    <dgm:pt modelId="{516CFC83-729F-4436-81DD-832CC6FB8339}" type="sibTrans" cxnId="{0A403C77-0203-49E4-A5DB-F62A50CD5B42}">
      <dgm:prSet/>
      <dgm:spPr/>
      <dgm:t>
        <a:bodyPr/>
        <a:lstStyle/>
        <a:p>
          <a:endParaRPr lang="en-US"/>
        </a:p>
      </dgm:t>
    </dgm:pt>
    <dgm:pt modelId="{4B6B9D64-99B5-4E83-AD36-54AFE1EA6C5C}">
      <dgm:prSet/>
      <dgm:spPr/>
      <dgm:t>
        <a:bodyPr/>
        <a:lstStyle/>
        <a:p>
          <a:r>
            <a:rPr lang="en-IN" sz="1500" i="0" dirty="0"/>
            <a:t>Artists like Green Day, Nirvana, Aerosmith, Foo Fighters, and Led Zeppelin consistently appear in high-affinity combinations.</a:t>
          </a:r>
          <a:endParaRPr lang="en-US" sz="1500" dirty="0"/>
        </a:p>
      </dgm:t>
    </dgm:pt>
    <dgm:pt modelId="{EB284186-E512-4ADB-A9C9-FDE2011317DA}" type="parTrans" cxnId="{205FEA39-7DB8-48C4-B204-74C593A592CD}">
      <dgm:prSet/>
      <dgm:spPr/>
      <dgm:t>
        <a:bodyPr/>
        <a:lstStyle/>
        <a:p>
          <a:endParaRPr lang="en-US"/>
        </a:p>
      </dgm:t>
    </dgm:pt>
    <dgm:pt modelId="{00E3D0FF-49D1-4995-A4EA-6C9B97EAF6F5}" type="sibTrans" cxnId="{205FEA39-7DB8-48C4-B204-74C593A592CD}">
      <dgm:prSet/>
      <dgm:spPr/>
      <dgm:t>
        <a:bodyPr/>
        <a:lstStyle/>
        <a:p>
          <a:endParaRPr lang="en-US"/>
        </a:p>
      </dgm:t>
    </dgm:pt>
    <dgm:pt modelId="{C28DF33B-2EBB-4A02-B9B1-41B9BBA1D88A}">
      <dgm:prSet/>
      <dgm:spPr/>
      <dgm:t>
        <a:bodyPr/>
        <a:lstStyle/>
        <a:p>
          <a:r>
            <a:rPr lang="en-IN" sz="1500" i="0"/>
            <a:t>These artists can be bundled in combo offers or artist packs to increase sales across fan bases.</a:t>
          </a:r>
          <a:endParaRPr lang="en-US" sz="1500"/>
        </a:p>
      </dgm:t>
    </dgm:pt>
    <dgm:pt modelId="{42F387B6-5830-4252-9978-7F969AE1970A}" type="parTrans" cxnId="{7109B7F6-A720-43A6-B16A-14F1C94E50EA}">
      <dgm:prSet/>
      <dgm:spPr/>
      <dgm:t>
        <a:bodyPr/>
        <a:lstStyle/>
        <a:p>
          <a:endParaRPr lang="en-US"/>
        </a:p>
      </dgm:t>
    </dgm:pt>
    <dgm:pt modelId="{D831019A-C673-422D-9B58-54BDF8AAD223}" type="sibTrans" cxnId="{7109B7F6-A720-43A6-B16A-14F1C94E50EA}">
      <dgm:prSet/>
      <dgm:spPr/>
      <dgm:t>
        <a:bodyPr/>
        <a:lstStyle/>
        <a:p>
          <a:endParaRPr lang="en-US"/>
        </a:p>
      </dgm:t>
    </dgm:pt>
    <dgm:pt modelId="{5FF30011-BAFB-4167-9773-673F96FD8A28}">
      <dgm:prSet/>
      <dgm:spPr/>
      <dgm:t>
        <a:bodyPr/>
        <a:lstStyle/>
        <a:p>
          <a:r>
            <a:rPr lang="en-IN" sz="1500" i="0"/>
            <a:t>Introducing lucky draws, exclusive merchandise, or bundle discounts for these combos can further drive purchases and attract more buyers.</a:t>
          </a:r>
          <a:endParaRPr lang="en-US" sz="1500"/>
        </a:p>
      </dgm:t>
    </dgm:pt>
    <dgm:pt modelId="{B8E131FA-210B-43CE-874D-B599D4AB1B6A}" type="parTrans" cxnId="{5011F8A7-0CB7-4702-9965-D5D9C5BF1C97}">
      <dgm:prSet/>
      <dgm:spPr/>
      <dgm:t>
        <a:bodyPr/>
        <a:lstStyle/>
        <a:p>
          <a:endParaRPr lang="en-US"/>
        </a:p>
      </dgm:t>
    </dgm:pt>
    <dgm:pt modelId="{56D8C903-5F15-4CF3-982C-81F0C2F8FE6A}" type="sibTrans" cxnId="{5011F8A7-0CB7-4702-9965-D5D9C5BF1C97}">
      <dgm:prSet/>
      <dgm:spPr/>
      <dgm:t>
        <a:bodyPr/>
        <a:lstStyle/>
        <a:p>
          <a:endParaRPr lang="en-US"/>
        </a:p>
      </dgm:t>
    </dgm:pt>
    <dgm:pt modelId="{84477B82-F65E-F34E-866F-C480CE6D6791}" type="pres">
      <dgm:prSet presAssocID="{EB0F24F7-2FAC-48DF-9BB8-895FBCD4CA80}" presName="cycle" presStyleCnt="0">
        <dgm:presLayoutVars>
          <dgm:dir/>
          <dgm:resizeHandles val="exact"/>
        </dgm:presLayoutVars>
      </dgm:prSet>
      <dgm:spPr/>
    </dgm:pt>
    <dgm:pt modelId="{96E7A06D-7F2A-E041-BC8F-55AE37708E3D}" type="pres">
      <dgm:prSet presAssocID="{CA622942-D922-4C12-ACB9-2D254E6C7C1E}" presName="node" presStyleLbl="revTx" presStyleIdx="0" presStyleCnt="1" custScaleX="122641">
        <dgm:presLayoutVars>
          <dgm:bulletEnabled val="1"/>
        </dgm:presLayoutVars>
      </dgm:prSet>
      <dgm:spPr/>
    </dgm:pt>
  </dgm:ptLst>
  <dgm:cxnLst>
    <dgm:cxn modelId="{77E76102-D84E-4F0E-AE7D-EDFD095A748E}" srcId="{CA622942-D922-4C12-ACB9-2D254E6C7C1E}" destId="{049BF81A-D30E-4B91-BA48-C74106BB53FA}" srcOrd="0" destOrd="0" parTransId="{CF7A0000-D4EA-46F6-9E09-0B9032F496FD}" sibTransId="{7A0D3270-F5F8-4AE8-9E76-9AE3EA36C5A7}"/>
    <dgm:cxn modelId="{3DC49408-E8D5-A44F-AE16-9BA6336E372F}" type="presOf" srcId="{CA622942-D922-4C12-ACB9-2D254E6C7C1E}" destId="{96E7A06D-7F2A-E041-BC8F-55AE37708E3D}" srcOrd="0" destOrd="0" presId="urn:microsoft.com/office/officeart/2005/8/layout/cycle1"/>
    <dgm:cxn modelId="{66B26C0A-BD11-434D-AD83-FB037130D203}" type="presOf" srcId="{67DCDA60-B90B-41CD-A597-8B563EEE1119}" destId="{96E7A06D-7F2A-E041-BC8F-55AE37708E3D}" srcOrd="0" destOrd="2" presId="urn:microsoft.com/office/officeart/2005/8/layout/cycle1"/>
    <dgm:cxn modelId="{CD838814-2D4D-4B4A-B9CD-05FE91F91757}" type="presOf" srcId="{5FF30011-BAFB-4167-9773-673F96FD8A28}" destId="{96E7A06D-7F2A-E041-BC8F-55AE37708E3D}" srcOrd="0" destOrd="5" presId="urn:microsoft.com/office/officeart/2005/8/layout/cycle1"/>
    <dgm:cxn modelId="{3DB1312D-93E8-9743-BB69-D906D3B3E94C}" type="presOf" srcId="{C28DF33B-2EBB-4A02-B9B1-41B9BBA1D88A}" destId="{96E7A06D-7F2A-E041-BC8F-55AE37708E3D}" srcOrd="0" destOrd="4" presId="urn:microsoft.com/office/officeart/2005/8/layout/cycle1"/>
    <dgm:cxn modelId="{2D88FB37-9E8A-6247-86BE-4CDC073CB56A}" type="presOf" srcId="{4B6B9D64-99B5-4E83-AD36-54AFE1EA6C5C}" destId="{96E7A06D-7F2A-E041-BC8F-55AE37708E3D}" srcOrd="0" destOrd="3" presId="urn:microsoft.com/office/officeart/2005/8/layout/cycle1"/>
    <dgm:cxn modelId="{205FEA39-7DB8-48C4-B204-74C593A592CD}" srcId="{CA622942-D922-4C12-ACB9-2D254E6C7C1E}" destId="{4B6B9D64-99B5-4E83-AD36-54AFE1EA6C5C}" srcOrd="2" destOrd="0" parTransId="{EB284186-E512-4ADB-A9C9-FDE2011317DA}" sibTransId="{00E3D0FF-49D1-4995-A4EA-6C9B97EAF6F5}"/>
    <dgm:cxn modelId="{B8B8D740-F2F2-4D4A-A585-68F8FB1B0636}" srcId="{EB0F24F7-2FAC-48DF-9BB8-895FBCD4CA80}" destId="{CA622942-D922-4C12-ACB9-2D254E6C7C1E}" srcOrd="0" destOrd="0" parTransId="{C7A890E6-3139-419C-81B4-AC69CF7F70BB}" sibTransId="{11198DD0-AE71-43A4-9F9E-A2D3CA276DC0}"/>
    <dgm:cxn modelId="{0A403C77-0203-49E4-A5DB-F62A50CD5B42}" srcId="{CA622942-D922-4C12-ACB9-2D254E6C7C1E}" destId="{67DCDA60-B90B-41CD-A597-8B563EEE1119}" srcOrd="1" destOrd="0" parTransId="{1CAA8756-FE77-4548-936A-E3B607F3F280}" sibTransId="{516CFC83-729F-4436-81DD-832CC6FB8339}"/>
    <dgm:cxn modelId="{CA04F8A5-515E-9F45-98D3-64D00D510BF4}" type="presOf" srcId="{EB0F24F7-2FAC-48DF-9BB8-895FBCD4CA80}" destId="{84477B82-F65E-F34E-866F-C480CE6D6791}" srcOrd="0" destOrd="0" presId="urn:microsoft.com/office/officeart/2005/8/layout/cycle1"/>
    <dgm:cxn modelId="{5011F8A7-0CB7-4702-9965-D5D9C5BF1C97}" srcId="{CA622942-D922-4C12-ACB9-2D254E6C7C1E}" destId="{5FF30011-BAFB-4167-9773-673F96FD8A28}" srcOrd="4" destOrd="0" parTransId="{B8E131FA-210B-43CE-874D-B599D4AB1B6A}" sibTransId="{56D8C903-5F15-4CF3-982C-81F0C2F8FE6A}"/>
    <dgm:cxn modelId="{FF2082B4-E9EE-4042-88CE-24A92DD5AFC4}" type="presOf" srcId="{049BF81A-D30E-4B91-BA48-C74106BB53FA}" destId="{96E7A06D-7F2A-E041-BC8F-55AE37708E3D}" srcOrd="0" destOrd="1" presId="urn:microsoft.com/office/officeart/2005/8/layout/cycle1"/>
    <dgm:cxn modelId="{7109B7F6-A720-43A6-B16A-14F1C94E50EA}" srcId="{CA622942-D922-4C12-ACB9-2D254E6C7C1E}" destId="{C28DF33B-2EBB-4A02-B9B1-41B9BBA1D88A}" srcOrd="3" destOrd="0" parTransId="{42F387B6-5830-4252-9978-7F969AE1970A}" sibTransId="{D831019A-C673-422D-9B58-54BDF8AAD223}"/>
    <dgm:cxn modelId="{AC152276-A4CD-994A-BD50-0480DA47BA22}" type="presParOf" srcId="{84477B82-F65E-F34E-866F-C480CE6D6791}" destId="{96E7A06D-7F2A-E041-BC8F-55AE37708E3D}" srcOrd="0" destOrd="0" presId="urn:microsoft.com/office/officeart/2005/8/layout/cycle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10EF7A-CCC8-D244-96E5-26D788D01382}">
      <dsp:nvSpPr>
        <dsp:cNvPr id="0" name=""/>
        <dsp:cNvSpPr/>
      </dsp:nvSpPr>
      <dsp:spPr>
        <a:xfrm>
          <a:off x="0" y="603361"/>
          <a:ext cx="3858571" cy="3858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l" defTabSz="622300">
            <a:lnSpc>
              <a:spcPct val="90000"/>
            </a:lnSpc>
            <a:spcBef>
              <a:spcPct val="0"/>
            </a:spcBef>
            <a:spcAft>
              <a:spcPct val="35000"/>
            </a:spcAft>
            <a:buNone/>
          </a:pPr>
          <a:r>
            <a:rPr lang="en-IN" sz="1400" b="1" kern="1200" dirty="0"/>
            <a:t>Genre affinity : </a:t>
          </a:r>
          <a:endParaRPr lang="en-US" sz="1400" b="1" kern="1200" dirty="0"/>
        </a:p>
        <a:p>
          <a:pPr marL="114300" lvl="1" indent="-114300" algn="l" defTabSz="622300">
            <a:lnSpc>
              <a:spcPct val="90000"/>
            </a:lnSpc>
            <a:spcBef>
              <a:spcPct val="0"/>
            </a:spcBef>
            <a:spcAft>
              <a:spcPct val="15000"/>
            </a:spcAft>
            <a:buChar char="•"/>
          </a:pPr>
          <a:r>
            <a:rPr lang="en-IN" sz="1400" i="0" kern="1200" dirty="0"/>
            <a:t>Rock-Metal (206) and Rock–Alternative &amp; Punk (157) are the top-performing genre pairs, showing strong overlap in audience interest.</a:t>
          </a:r>
          <a:endParaRPr lang="en-US" sz="1400" kern="1200" dirty="0"/>
        </a:p>
        <a:p>
          <a:pPr marL="114300" lvl="1" indent="-114300" algn="l" defTabSz="622300">
            <a:lnSpc>
              <a:spcPct val="90000"/>
            </a:lnSpc>
            <a:spcBef>
              <a:spcPct val="0"/>
            </a:spcBef>
            <a:spcAft>
              <a:spcPct val="15000"/>
            </a:spcAft>
            <a:buChar char="•"/>
          </a:pPr>
          <a:r>
            <a:rPr lang="en-IN" sz="1400" i="0" kern="1200" dirty="0"/>
            <a:t>Keeping Rock and Metal at the </a:t>
          </a:r>
          <a:r>
            <a:rPr lang="en-IN" sz="1400" i="0" kern="1200" dirty="0" err="1"/>
            <a:t>center</a:t>
          </a:r>
          <a:r>
            <a:rPr lang="en-IN" sz="1400" i="0" kern="1200" dirty="0"/>
            <a:t> and pairing them with genres like Alternative &amp; Punk, Latin, and Classical can help drive more sales.</a:t>
          </a:r>
          <a:endParaRPr lang="en-US" sz="1400" kern="1200" dirty="0"/>
        </a:p>
        <a:p>
          <a:pPr marL="114300" lvl="1" indent="-114300" algn="l" defTabSz="622300">
            <a:lnSpc>
              <a:spcPct val="90000"/>
            </a:lnSpc>
            <a:spcBef>
              <a:spcPct val="0"/>
            </a:spcBef>
            <a:spcAft>
              <a:spcPct val="15000"/>
            </a:spcAft>
            <a:buChar char="•"/>
          </a:pPr>
          <a:r>
            <a:rPr lang="en-IN" sz="1400" i="0" kern="1200" dirty="0"/>
            <a:t>Use personalized suggestions like "Customers who also bought this..." to guide users toward related genres.</a:t>
          </a:r>
          <a:endParaRPr lang="en-US" sz="1400" kern="1200" dirty="0"/>
        </a:p>
        <a:p>
          <a:pPr marL="114300" lvl="1" indent="-114300" algn="l" defTabSz="622300">
            <a:lnSpc>
              <a:spcPct val="90000"/>
            </a:lnSpc>
            <a:spcBef>
              <a:spcPct val="0"/>
            </a:spcBef>
            <a:spcAft>
              <a:spcPct val="15000"/>
            </a:spcAft>
            <a:buChar char="•"/>
          </a:pPr>
          <a:r>
            <a:rPr lang="en-IN" sz="1400" i="0" kern="1200" dirty="0"/>
            <a:t>Promote multi-genre playlists and host concerts featuring paired genres to attract a wider audience and boost sales.</a:t>
          </a:r>
          <a:endParaRPr lang="en-US" sz="1400" kern="1200" dirty="0"/>
        </a:p>
      </dsp:txBody>
      <dsp:txXfrm>
        <a:off x="0" y="603361"/>
        <a:ext cx="3858571" cy="38585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7A06D-7F2A-E041-BC8F-55AE37708E3D}">
      <dsp:nvSpPr>
        <dsp:cNvPr id="0" name=""/>
        <dsp:cNvSpPr/>
      </dsp:nvSpPr>
      <dsp:spPr>
        <a:xfrm>
          <a:off x="1627353" y="272"/>
          <a:ext cx="4944061" cy="40313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l" defTabSz="622300">
            <a:lnSpc>
              <a:spcPct val="90000"/>
            </a:lnSpc>
            <a:spcBef>
              <a:spcPct val="0"/>
            </a:spcBef>
            <a:spcAft>
              <a:spcPct val="35000"/>
            </a:spcAft>
            <a:buNone/>
          </a:pPr>
          <a:r>
            <a:rPr lang="en-IN" sz="1400" b="1" kern="1200" dirty="0"/>
            <a:t>Artist affinity :</a:t>
          </a:r>
          <a:endParaRPr lang="en-US" sz="1400" kern="1200" dirty="0"/>
        </a:p>
        <a:p>
          <a:pPr marL="114300" lvl="1" indent="-114300" algn="l" defTabSz="666750">
            <a:lnSpc>
              <a:spcPct val="90000"/>
            </a:lnSpc>
            <a:spcBef>
              <a:spcPct val="0"/>
            </a:spcBef>
            <a:spcAft>
              <a:spcPct val="15000"/>
            </a:spcAft>
            <a:buChar char="•"/>
          </a:pPr>
          <a:r>
            <a:rPr lang="en-IN" sz="1500" i="0" kern="1200" dirty="0"/>
            <a:t>Eric Clapton &amp; Nirvana and Queen &amp; U2 have the highest combined purchase count of 16, making them the most popular artist pairs.</a:t>
          </a:r>
          <a:endParaRPr lang="en-US" sz="1500" kern="1200" dirty="0"/>
        </a:p>
        <a:p>
          <a:pPr marL="114300" lvl="1" indent="-114300" algn="l" defTabSz="666750">
            <a:lnSpc>
              <a:spcPct val="90000"/>
            </a:lnSpc>
            <a:spcBef>
              <a:spcPct val="0"/>
            </a:spcBef>
            <a:spcAft>
              <a:spcPct val="15000"/>
            </a:spcAft>
            <a:buChar char="•"/>
          </a:pPr>
          <a:r>
            <a:rPr lang="en-IN" sz="1500" i="0" kern="1200" dirty="0"/>
            <a:t>Green Day &amp; Guns N’ Roses and Nirvana &amp; The Rolling Stones follow closely with a count of 15, showing strong fan overlap.</a:t>
          </a:r>
          <a:endParaRPr lang="en-US" sz="1500" kern="1200" dirty="0"/>
        </a:p>
        <a:p>
          <a:pPr marL="114300" lvl="1" indent="-114300" algn="l" defTabSz="666750">
            <a:lnSpc>
              <a:spcPct val="90000"/>
            </a:lnSpc>
            <a:spcBef>
              <a:spcPct val="0"/>
            </a:spcBef>
            <a:spcAft>
              <a:spcPct val="15000"/>
            </a:spcAft>
            <a:buChar char="•"/>
          </a:pPr>
          <a:r>
            <a:rPr lang="en-IN" sz="1500" i="0" kern="1200" dirty="0"/>
            <a:t>Artists like Green Day, Nirvana, Aerosmith, Foo Fighters, and Led Zeppelin consistently appear in high-affinity combinations.</a:t>
          </a:r>
          <a:endParaRPr lang="en-US" sz="1500" kern="1200" dirty="0"/>
        </a:p>
        <a:p>
          <a:pPr marL="114300" lvl="1" indent="-114300" algn="l" defTabSz="666750">
            <a:lnSpc>
              <a:spcPct val="90000"/>
            </a:lnSpc>
            <a:spcBef>
              <a:spcPct val="0"/>
            </a:spcBef>
            <a:spcAft>
              <a:spcPct val="15000"/>
            </a:spcAft>
            <a:buChar char="•"/>
          </a:pPr>
          <a:r>
            <a:rPr lang="en-IN" sz="1500" i="0" kern="1200"/>
            <a:t>These artists can be bundled in combo offers or artist packs to increase sales across fan bases.</a:t>
          </a:r>
          <a:endParaRPr lang="en-US" sz="1500" kern="1200"/>
        </a:p>
        <a:p>
          <a:pPr marL="114300" lvl="1" indent="-114300" algn="l" defTabSz="666750">
            <a:lnSpc>
              <a:spcPct val="90000"/>
            </a:lnSpc>
            <a:spcBef>
              <a:spcPct val="0"/>
            </a:spcBef>
            <a:spcAft>
              <a:spcPct val="15000"/>
            </a:spcAft>
            <a:buChar char="•"/>
          </a:pPr>
          <a:r>
            <a:rPr lang="en-IN" sz="1500" i="0" kern="1200"/>
            <a:t>Introducing lucky draws, exclusive merchandise, or bundle discounts for these combos can further drive purchases and attract more buyers.</a:t>
          </a:r>
          <a:endParaRPr lang="en-US" sz="1500" kern="1200"/>
        </a:p>
      </dsp:txBody>
      <dsp:txXfrm>
        <a:off x="1627353" y="272"/>
        <a:ext cx="4944061" cy="4031328"/>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jp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9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90204"/>
              </a:rPr>
              <a:t>”</a:t>
            </a:r>
            <a:endParaRPr lang="en-US" dirty="0">
              <a:solidFill>
                <a:schemeClr val="accent1">
                  <a:lumMod val="60000"/>
                  <a:lumOff val="40000"/>
                </a:schemeClr>
              </a:solidFill>
              <a:latin typeface="Arial" panose="020B060402020209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9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9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t>5/7/25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t>5/7/25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t>5/7/25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t>5/7/25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t>5/7/25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t>5/7/25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NULL"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pxhere.com/it/photo/860391" TargetMode="External"/><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NULL"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5" name="Picture 44" descr="Purple light on gadgets"/>
          <p:cNvPicPr>
            <a:picLocks noChangeAspect="1"/>
          </p:cNvPicPr>
          <p:nvPr/>
        </p:nvPicPr>
        <p:blipFill>
          <a:blip r:embed="rId2"/>
          <a:srcRect l="9091" t="6155" b="17236"/>
          <a:stretch>
            <a:fillRect/>
          </a:stretch>
        </p:blipFill>
        <p:spPr>
          <a:xfrm>
            <a:off x="1" y="10"/>
            <a:ext cx="12191999" cy="6857990"/>
          </a:xfrm>
          <a:prstGeom prst="rect">
            <a:avLst/>
          </a:prstGeom>
        </p:spPr>
      </p:pic>
      <p:sp>
        <p:nvSpPr>
          <p:cNvPr id="50" name="Isosceles Triangle 49"/>
          <p:cNvSpPr>
            <a:spLocks noGrp="1" noRot="1" noChangeAspect="1" noMove="1" noResize="1" noEditPoints="1" noAdjustHandles="1" noChangeArrowheads="1" noChangeShapeType="1" noTextEdit="1"/>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2" name="Parallelogram 51"/>
          <p:cNvSpPr>
            <a:spLocks noGrp="1" noRot="1" noChangeAspect="1" noMove="1" noResize="1" noEditPoints="1" noAdjustHandles="1" noChangeArrowheads="1" noChangeShapeType="1" noTextEdit="1"/>
          </p:cNvSpPr>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4" name="Straight Connector 53"/>
          <p:cNvCxnSpPr>
            <a:cxnSpLocks noGrp="1" noRot="1" noChangeAspect="1" noMove="1" noResize="1" noEditPoints="1" noAdjustHandles="1" noChangeArrowheads="1" noChangeShapeType="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a:cxnSpLocks noGrp="1" noRot="1" noChangeAspect="1" noMove="1" noResize="1" noEditPoints="1" noAdjustHandles="1" noChangeArrowheads="1" noChangeShapeType="1"/>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8" name="Rectangle 23"/>
          <p:cNvSpPr>
            <a:spLocks noGrp="1" noRot="1" noChangeAspect="1" noMove="1" noResize="1" noEditPoints="1" noAdjustHandles="1" noChangeArrowheads="1" noChangeShapeType="1" noTextEdit="1"/>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Rectangle 25"/>
          <p:cNvSpPr>
            <a:spLocks noGrp="1" noRot="1" noChangeAspect="1" noMove="1" noResize="1" noEditPoints="1" noAdjustHandles="1" noChangeArrowheads="1" noChangeShapeType="1" noTextEdit="1"/>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2" name="Isosceles Triangle 61"/>
          <p:cNvSpPr>
            <a:spLocks noGrp="1" noRot="1" noChangeAspect="1" noMove="1" noResize="1" noEditPoints="1" noAdjustHandles="1" noChangeArrowheads="1" noChangeShapeType="1" noTextEdit="1"/>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4704200" y="1678665"/>
            <a:ext cx="4569803" cy="2369131"/>
          </a:xfrm>
        </p:spPr>
        <p:txBody>
          <a:bodyPr>
            <a:normAutofit/>
          </a:bodyPr>
          <a:lstStyle/>
          <a:p>
            <a:pPr>
              <a:lnSpc>
                <a:spcPct val="90000"/>
              </a:lnSpc>
            </a:pPr>
            <a:r>
              <a:rPr lang="en-US" sz="3800" b="1" spc="862">
                <a:latin typeface="Oswald Bold"/>
                <a:ea typeface="Oswald Bold"/>
                <a:cs typeface="Oswald Bold"/>
                <a:sym typeface="Oswald Bold"/>
              </a:rPr>
              <a:t>CHINOOK MUSIC STORE ANALYSIS</a:t>
            </a:r>
            <a:br>
              <a:rPr lang="en-US" sz="3800" b="1" spc="862">
                <a:latin typeface="Oswald Bold"/>
                <a:ea typeface="Oswald Bold"/>
                <a:cs typeface="Oswald Bold"/>
                <a:sym typeface="Oswald Bold"/>
              </a:rPr>
            </a:br>
            <a:endParaRPr lang="en-US" sz="3800"/>
          </a:p>
        </p:txBody>
      </p:sp>
      <p:sp>
        <p:nvSpPr>
          <p:cNvPr id="3" name="Subtitle 2"/>
          <p:cNvSpPr>
            <a:spLocks noGrp="1"/>
          </p:cNvSpPr>
          <p:nvPr>
            <p:ph type="subTitle" idx="1"/>
          </p:nvPr>
        </p:nvSpPr>
        <p:spPr>
          <a:xfrm>
            <a:off x="4700964" y="4050832"/>
            <a:ext cx="4573037" cy="1096899"/>
          </a:xfrm>
        </p:spPr>
        <p:txBody>
          <a:bodyPr>
            <a:normAutofit/>
          </a:bodyPr>
          <a:lstStyle/>
          <a:p>
            <a:r>
              <a:rPr lang="en-US">
                <a:solidFill>
                  <a:schemeClr val="bg1"/>
                </a:solidFill>
              </a:rPr>
              <a:t>SUMANTH RAJ S </a:t>
            </a:r>
          </a:p>
          <a:p>
            <a:r>
              <a:rPr lang="en-US">
                <a:solidFill>
                  <a:schemeClr val="bg1"/>
                </a:solidFill>
              </a:rPr>
              <a:t>7-5-25</a:t>
            </a:r>
          </a:p>
        </p:txBody>
      </p:sp>
      <p:sp>
        <p:nvSpPr>
          <p:cNvPr id="64" name="Rectangle 27"/>
          <p:cNvSpPr>
            <a:spLocks noGrp="1" noRot="1" noChangeAspect="1" noMove="1" noResize="1" noEditPoints="1" noAdjustHandles="1" noChangeArrowheads="1" noChangeShapeType="1" noTextEdit="1"/>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6" name="Rectangle 28"/>
          <p:cNvSpPr>
            <a:spLocks noGrp="1" noRot="1" noChangeAspect="1" noMove="1" noResize="1" noEditPoints="1" noAdjustHandles="1" noChangeArrowheads="1" noChangeShapeType="1" noTextEdit="1"/>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29"/>
          <p:cNvSpPr>
            <a:spLocks noGrp="1" noRot="1" noChangeAspect="1" noMove="1" noResize="1" noEditPoints="1" noAdjustHandles="1" noChangeArrowheads="1" noChangeShapeType="1" noTextEdit="1"/>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8" name="Isosceles Triangle 69"/>
          <p:cNvSpPr>
            <a:spLocks noGrp="1" noRot="1" noChangeAspect="1" noMove="1" noResize="1" noEditPoints="1" noAdjustHandles="1" noChangeArrowheads="1" noChangeShapeType="1" noTextEdit="1"/>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9" name="Rectangle 3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p:cNvCxnSpPr>
            <a:cxnSpLocks noGrp="1" noRot="1" noChangeAspect="1" noMove="1" noResize="1" noEditPoints="1" noAdjustHandles="1" noChangeArrowheads="1" noChangeShapeType="1"/>
          </p:cNvCxnSpPr>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a:cxnSpLocks noGrp="1" noRot="1" noChangeAspect="1" noMove="1" noResize="1" noEditPoints="1" noAdjustHandles="1" noChangeArrowheads="1" noChangeShapeType="1"/>
          </p:cNvCxnSpPr>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45" name="Rectangle 23"/>
          <p:cNvSpPr>
            <a:spLocks noGrp="1" noRot="1" noChangeAspect="1" noMove="1" noResize="1" noEditPoints="1" noAdjustHandles="1" noChangeArrowheads="1" noChangeShapeType="1" noTextEdit="1"/>
          </p:cNvSpPr>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25"/>
          <p:cNvSpPr>
            <a:spLocks noGrp="1" noRot="1" noChangeAspect="1" noMove="1" noResize="1" noEditPoints="1" noAdjustHandles="1" noChangeArrowheads="1" noChangeShapeType="1" noTextEdit="1"/>
          </p:cNvSpPr>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Isosceles Triangle 48"/>
          <p:cNvSpPr>
            <a:spLocks noGrp="1" noRot="1" noChangeAspect="1" noMove="1" noResize="1" noEditPoints="1" noAdjustHandles="1" noChangeArrowheads="1" noChangeShapeType="1" noTextEdit="1"/>
          </p:cNvSpPr>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Rectangle 27"/>
          <p:cNvSpPr>
            <a:spLocks noGrp="1" noRot="1" noChangeAspect="1" noMove="1" noResize="1" noEditPoints="1" noAdjustHandles="1" noChangeArrowheads="1" noChangeShapeType="1" noTextEdit="1"/>
          </p:cNvSpPr>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3" name="Isosceles Triangle 52"/>
          <p:cNvSpPr>
            <a:spLocks noGrp="1" noRot="1" noChangeAspect="1" noMove="1" noResize="1" noEditPoints="1" noAdjustHandles="1" noChangeArrowheads="1" noChangeShapeType="1" noTextEdit="1"/>
          </p:cNvSpPr>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Freeform: Shape 54"/>
          <p:cNvSpPr>
            <a:spLocks noGrp="1" noRot="1" noChangeAspect="1" noMove="1" noResize="1" noEditPoints="1" noAdjustHandles="1" noChangeArrowheads="1" noChangeShapeType="1" noTextEdit="1"/>
          </p:cNvSpPr>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p:cNvPicPr>
            <a:picLocks noChangeAspect="1"/>
          </p:cNvPicPr>
          <p:nvPr/>
        </p:nvPicPr>
        <p:blipFill>
          <a:blip r:embed="rId2"/>
          <a:srcRect l="1837" t="45588" r="71631" b="8824"/>
          <a:stretch>
            <a:fillRect/>
          </a:stretch>
        </p:blipFill>
        <p:spPr>
          <a:xfrm>
            <a:off x="757251" y="1402568"/>
            <a:ext cx="3856774" cy="4141762"/>
          </a:xfrm>
          <a:prstGeom prst="rect">
            <a:avLst/>
          </a:prstGeom>
        </p:spPr>
      </p:pic>
      <p:sp>
        <p:nvSpPr>
          <p:cNvPr id="5" name="TextBox 4"/>
          <p:cNvSpPr txBox="1"/>
          <p:nvPr/>
        </p:nvSpPr>
        <p:spPr>
          <a:xfrm>
            <a:off x="7181725" y="2837329"/>
            <a:ext cx="4512988" cy="3317938"/>
          </a:xfrm>
          <a:prstGeom prst="rect">
            <a:avLst/>
          </a:prstGeom>
        </p:spPr>
        <p:txBody>
          <a:bodyPr vert="horz" lIns="91440" tIns="45720" rIns="91440" bIns="45720" rtlCol="0" anchor="t">
            <a:normAutofit/>
          </a:bodyPr>
          <a:lstStyle/>
          <a:p>
            <a:pPr marL="0" lvl="0" indent="0">
              <a:spcBef>
                <a:spcPts val="1000"/>
              </a:spcBef>
              <a:buClr>
                <a:schemeClr val="accent1"/>
              </a:buClr>
              <a:buSzPct val="80000"/>
              <a:buFont typeface="Wingdings 3" panose="05040102010807070707" charset="2"/>
              <a:buChar char=""/>
            </a:pPr>
            <a:r>
              <a:rPr lang="en-US" b="1">
                <a:solidFill>
                  <a:srgbClr val="FFFFFF"/>
                </a:solidFill>
                <a:sym typeface="Open Sans Bold"/>
              </a:rPr>
              <a:t>Insights : </a:t>
            </a:r>
            <a:r>
              <a:rPr lang="en-US">
                <a:solidFill>
                  <a:srgbClr val="FFFFFF"/>
                </a:solidFill>
                <a:sym typeface="Open Sans"/>
              </a:rPr>
              <a:t> </a:t>
            </a:r>
            <a:r>
              <a:rPr lang="en-US" u="none">
                <a:solidFill>
                  <a:srgbClr val="FFFFFF"/>
                </a:solidFill>
                <a:sym typeface="Open Sans"/>
              </a:rPr>
              <a:t>USA ,CANADA , BRAZIL </a:t>
            </a:r>
          </a:p>
          <a:p>
            <a:pPr>
              <a:spcBef>
                <a:spcPts val="1000"/>
              </a:spcBef>
              <a:buClr>
                <a:schemeClr val="accent1"/>
              </a:buClr>
              <a:buSzPct val="80000"/>
              <a:buFont typeface="Wingdings 3" panose="05040102010807070707" charset="2"/>
              <a:buChar char=""/>
            </a:pPr>
            <a:r>
              <a:rPr lang="en-US" u="none">
                <a:solidFill>
                  <a:srgbClr val="FFFFFF"/>
                </a:solidFill>
                <a:sym typeface="Open Sans"/>
              </a:rPr>
              <a:t> are the top 3 countries </a:t>
            </a:r>
            <a:r>
              <a:rPr lang="en-US">
                <a:solidFill>
                  <a:srgbClr val="FFFFFF"/>
                </a:solidFill>
                <a:sym typeface="Open Sans"/>
              </a:rPr>
              <a:t>with high sales and number of purchases </a:t>
            </a:r>
            <a:endParaRPr lang="en-US" u="none">
              <a:solidFill>
                <a:srgbClr val="FFFFFF"/>
              </a:solidFill>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a:cxnSpLocks noGrp="1" noRot="1" noChangeAspect="1" noMove="1" noResize="1" noEditPoints="1" noAdjustHandles="1" noChangeArrowheads="1" noChangeShapeType="1"/>
          </p:cNvCxnSpPr>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a:cxnSpLocks noGrp="1" noRot="1" noChangeAspect="1" noMove="1" noResize="1" noEditPoints="1" noAdjustHandles="1" noChangeArrowheads="1" noChangeShapeType="1"/>
          </p:cNvCxnSpPr>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7" name="Rectangle 23"/>
          <p:cNvSpPr>
            <a:spLocks noGrp="1" noRot="1" noChangeAspect="1" noMove="1" noResize="1" noEditPoints="1" noAdjustHandles="1" noChangeArrowheads="1" noChangeShapeType="1" noTextEdit="1"/>
          </p:cNvSpPr>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5"/>
          <p:cNvSpPr>
            <a:spLocks noGrp="1" noRot="1" noChangeAspect="1" noMove="1" noResize="1" noEditPoints="1" noAdjustHandles="1" noChangeArrowheads="1" noChangeShapeType="1" noTextEdit="1"/>
          </p:cNvSpPr>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p:cNvSpPr>
            <a:spLocks noGrp="1" noRot="1" noChangeAspect="1" noMove="1" noResize="1" noEditPoints="1" noAdjustHandles="1" noChangeArrowheads="1" noChangeShapeType="1" noTextEdit="1"/>
          </p:cNvSpPr>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7"/>
          <p:cNvSpPr>
            <a:spLocks noGrp="1" noRot="1" noChangeAspect="1" noMove="1" noResize="1" noEditPoints="1" noAdjustHandles="1" noChangeArrowheads="1" noChangeShapeType="1" noTextEdit="1"/>
          </p:cNvSpPr>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Isosceles Triangle 24"/>
          <p:cNvSpPr>
            <a:spLocks noGrp="1" noRot="1" noChangeAspect="1" noMove="1" noResize="1" noEditPoints="1" noAdjustHandles="1" noChangeArrowheads="1" noChangeShapeType="1" noTextEdit="1"/>
          </p:cNvSpPr>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Freeform: Shape 26"/>
          <p:cNvSpPr>
            <a:spLocks noGrp="1" noRot="1" noChangeAspect="1" noMove="1" noResize="1" noEditPoints="1" noAdjustHandles="1" noChangeArrowheads="1" noChangeShapeType="1" noTextEdit="1"/>
          </p:cNvSpPr>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181723" y="609600"/>
            <a:ext cx="4512989" cy="2227730"/>
          </a:xfrm>
        </p:spPr>
        <p:txBody>
          <a:bodyPr anchor="ctr">
            <a:normAutofit/>
          </a:bodyPr>
          <a:lstStyle/>
          <a:p>
            <a:r>
              <a:rPr lang="en-US">
                <a:solidFill>
                  <a:srgbClr val="FFFFFF"/>
                </a:solidFill>
              </a:rPr>
              <a:t>TOP 5 CUSTOMERS BY TOTAL REVENUE IN EACH COUNTRY </a:t>
            </a:r>
          </a:p>
        </p:txBody>
      </p:sp>
      <p:pic>
        <p:nvPicPr>
          <p:cNvPr id="4" name="Picture 3"/>
          <p:cNvPicPr>
            <a:picLocks noChangeAspect="1"/>
          </p:cNvPicPr>
          <p:nvPr/>
        </p:nvPicPr>
        <p:blipFill>
          <a:blip r:embed="rId2"/>
          <a:srcRect l="1747" t="29391" r="58232" b="9149"/>
          <a:stretch>
            <a:fillRect/>
          </a:stretch>
        </p:blipFill>
        <p:spPr>
          <a:xfrm>
            <a:off x="757251" y="1622565"/>
            <a:ext cx="3856774" cy="3701768"/>
          </a:xfrm>
          <a:prstGeom prst="rect">
            <a:avLst/>
          </a:prstGeom>
        </p:spPr>
      </p:pic>
      <p:sp>
        <p:nvSpPr>
          <p:cNvPr id="3" name="Content Placeholder 2"/>
          <p:cNvSpPr>
            <a:spLocks noGrp="1"/>
          </p:cNvSpPr>
          <p:nvPr>
            <p:ph idx="1"/>
          </p:nvPr>
        </p:nvSpPr>
        <p:spPr>
          <a:xfrm>
            <a:off x="7181725" y="2837329"/>
            <a:ext cx="4512988" cy="3317938"/>
          </a:xfrm>
        </p:spPr>
        <p:txBody>
          <a:bodyPr anchor="t">
            <a:normAutofit/>
          </a:bodyPr>
          <a:lstStyle/>
          <a:p>
            <a:pPr>
              <a:lnSpc>
                <a:spcPct val="90000"/>
              </a:lnSpc>
              <a:buNone/>
            </a:pPr>
            <a:r>
              <a:rPr lang="en-IN">
                <a:solidFill>
                  <a:srgbClr val="FFFFFF"/>
                </a:solidFill>
                <a:latin typeface="Verdana" panose="020B0804030504040204" pitchFamily="34" charset="0"/>
                <a:ea typeface="Times New Roman" panose="02020503050405090304" pitchFamily="18" charset="0"/>
              </a:rPr>
              <a:t>-</a:t>
            </a:r>
            <a:r>
              <a:rPr lang="en-IN">
                <a:solidFill>
                  <a:srgbClr val="FFFFFF"/>
                </a:solidFill>
                <a:effectLst/>
                <a:latin typeface="Verdana" panose="020B0804030504040204" pitchFamily="34" charset="0"/>
                <a:ea typeface="Times New Roman" panose="02020503050405090304" pitchFamily="18" charset="0"/>
              </a:rPr>
              <a:t>'Diego Gutiérrez'– ranks 1</a:t>
            </a:r>
            <a:r>
              <a:rPr lang="en-IN" baseline="30000">
                <a:solidFill>
                  <a:srgbClr val="FFFFFF"/>
                </a:solidFill>
                <a:effectLst/>
                <a:latin typeface="Verdana" panose="020B0804030504040204" pitchFamily="34" charset="0"/>
                <a:ea typeface="Times New Roman" panose="02020503050405090304" pitchFamily="18" charset="0"/>
              </a:rPr>
              <a:t>st</a:t>
            </a:r>
            <a:r>
              <a:rPr lang="en-IN">
                <a:solidFill>
                  <a:srgbClr val="FFFFFF"/>
                </a:solidFill>
                <a:effectLst/>
                <a:latin typeface="Verdana" panose="020B0804030504040204" pitchFamily="34" charset="0"/>
                <a:ea typeface="Times New Roman" panose="02020503050405090304" pitchFamily="18" charset="0"/>
              </a:rPr>
              <a:t> in   Argentina and he is the only customer from Argentina</a:t>
            </a:r>
            <a:endParaRPr lang="en-IN">
              <a:solidFill>
                <a:srgbClr val="FFFFFF"/>
              </a:solidFill>
              <a:effectLst/>
              <a:latin typeface="Times New Roman" panose="02020503050405090304" pitchFamily="18" charset="0"/>
              <a:ea typeface="Times New Roman" panose="02020503050405090304" pitchFamily="18" charset="0"/>
            </a:endParaRPr>
          </a:p>
          <a:p>
            <a:pPr marL="0" indent="0">
              <a:lnSpc>
                <a:spcPct val="90000"/>
              </a:lnSpc>
              <a:buNone/>
            </a:pPr>
            <a:endParaRPr lang="en-IN">
              <a:solidFill>
                <a:srgbClr val="FFFFFF"/>
              </a:solidFill>
              <a:latin typeface="Verdana" panose="020B0804030504040204" pitchFamily="34" charset="0"/>
              <a:ea typeface="Times New Roman" panose="02020503050405090304" pitchFamily="18" charset="0"/>
            </a:endParaRPr>
          </a:p>
          <a:p>
            <a:pPr marL="0" indent="0">
              <a:lnSpc>
                <a:spcPct val="90000"/>
              </a:lnSpc>
              <a:buNone/>
            </a:pPr>
            <a:r>
              <a:rPr lang="en-IN">
                <a:solidFill>
                  <a:srgbClr val="FFFFFF"/>
                </a:solidFill>
                <a:latin typeface="Verdana" panose="020B0804030504040204" pitchFamily="34" charset="0"/>
                <a:ea typeface="Times New Roman" panose="02020503050405090304" pitchFamily="18" charset="0"/>
              </a:rPr>
              <a:t>-</a:t>
            </a:r>
            <a:r>
              <a:rPr lang="en-IN">
                <a:solidFill>
                  <a:srgbClr val="FFFFFF"/>
                </a:solidFill>
                <a:effectLst/>
                <a:latin typeface="Verdana" panose="020B0804030504040204" pitchFamily="34" charset="0"/>
                <a:ea typeface="Times New Roman" panose="02020503050405090304" pitchFamily="18" charset="0"/>
              </a:rPr>
              <a:t>Francois Tremblay ‘ranks 1</a:t>
            </a:r>
            <a:r>
              <a:rPr lang="en-IN" baseline="30000">
                <a:solidFill>
                  <a:srgbClr val="FFFFFF"/>
                </a:solidFill>
                <a:effectLst/>
                <a:latin typeface="Verdana" panose="020B0804030504040204" pitchFamily="34" charset="0"/>
                <a:ea typeface="Times New Roman" panose="02020503050405090304" pitchFamily="18" charset="0"/>
              </a:rPr>
              <a:t>st</a:t>
            </a:r>
            <a:r>
              <a:rPr lang="en-IN">
                <a:solidFill>
                  <a:srgbClr val="FFFFFF"/>
                </a:solidFill>
                <a:effectLst/>
                <a:latin typeface="Verdana" panose="020B0804030504040204" pitchFamily="34" charset="0"/>
                <a:ea typeface="Times New Roman" panose="02020503050405090304" pitchFamily="18" charset="0"/>
              </a:rPr>
              <a:t> in Canada among the top 5 customers </a:t>
            </a:r>
            <a:endParaRPr lang="en-IN">
              <a:solidFill>
                <a:srgbClr val="FFFFFF"/>
              </a:solidFill>
              <a:effectLst/>
              <a:latin typeface="Times New Roman" panose="02020503050405090304" pitchFamily="18" charset="0"/>
              <a:ea typeface="Times New Roman" panose="02020503050405090304" pitchFamily="18" charset="0"/>
            </a:endParaRPr>
          </a:p>
          <a:p>
            <a:pPr>
              <a:lnSpc>
                <a:spcPct val="90000"/>
              </a:lnSpc>
            </a:pPr>
            <a:endParaRPr lang="en-US">
              <a:solidFill>
                <a:srgbClr val="FFFFFF"/>
              </a:solidFill>
            </a:endParaRPr>
          </a:p>
          <a:p>
            <a:pPr>
              <a:lnSpc>
                <a:spcPct val="90000"/>
              </a:lnSpc>
            </a:pPr>
            <a:r>
              <a:rPr lang="en-US" u="none">
                <a:solidFill>
                  <a:srgbClr val="FFFFFF"/>
                </a:solidFill>
                <a:latin typeface="Open Sans"/>
                <a:ea typeface="Open Sans"/>
                <a:cs typeface="Open Sans"/>
                <a:sym typeface="Open Sans"/>
              </a:rPr>
              <a:t>Customers are spread across various countries, with notable contributions from Brazil, the USA, Canada, and the Czech Republic.</a:t>
            </a:r>
          </a:p>
          <a:p>
            <a:pPr>
              <a:lnSpc>
                <a:spcPct val="90000"/>
              </a:lnSpc>
            </a:pPr>
            <a:endParaRPr lang="en-US">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0" name="Group 79"/>
          <p:cNvGrpSpPr>
            <a:grpSpLocks noGrp="1" noUngrp="1" noRot="1" noChangeAspect="1" noMove="1" noResize="1"/>
          </p:cNvGrpSpPr>
          <p:nvPr/>
        </p:nvGrpSpPr>
        <p:grpSpPr>
          <a:xfrm>
            <a:off x="0" y="-8467"/>
            <a:ext cx="12192000" cy="6866467"/>
            <a:chOff x="0" y="-8467"/>
            <a:chExt cx="12192000" cy="6866467"/>
          </a:xfrm>
        </p:grpSpPr>
        <p:cxnSp>
          <p:nvCxnSpPr>
            <p:cNvPr id="81" name="Straight Connector 80"/>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3"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4"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5" name="Isosceles Triangle 84"/>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6"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7"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8"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9" name="Isosceles Triangle 88"/>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Isosceles Triangle 89"/>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title"/>
          </p:nvPr>
        </p:nvSpPr>
        <p:spPr>
          <a:xfrm>
            <a:off x="4974337" y="1265314"/>
            <a:ext cx="4299666" cy="3249131"/>
          </a:xfrm>
        </p:spPr>
        <p:txBody>
          <a:bodyPr vert="horz" lIns="91440" tIns="45720" rIns="91440" bIns="45720" rtlCol="0" anchor="b">
            <a:normAutofit/>
          </a:bodyPr>
          <a:lstStyle/>
          <a:p>
            <a:r>
              <a:rPr lang="en-US" sz="5400" b="1" kern="1200" dirty="0">
                <a:solidFill>
                  <a:schemeClr val="accent1"/>
                </a:solidFill>
                <a:latin typeface="+mj-lt"/>
                <a:ea typeface="+mj-ea"/>
                <a:cs typeface="+mj-cs"/>
                <a:sym typeface="Oswald Bold"/>
              </a:rPr>
              <a:t>Genre Sales Analysis</a:t>
            </a:r>
            <a:br>
              <a:rPr lang="en-US" sz="5400" b="1" kern="1200" dirty="0">
                <a:solidFill>
                  <a:schemeClr val="accent1"/>
                </a:solidFill>
                <a:latin typeface="+mj-lt"/>
                <a:ea typeface="+mj-ea"/>
                <a:cs typeface="+mj-cs"/>
                <a:sym typeface="Oswald Bold"/>
              </a:rPr>
            </a:br>
            <a:endParaRPr lang="en-US" sz="5400" kern="1200" dirty="0">
              <a:solidFill>
                <a:schemeClr val="accent1"/>
              </a:solidFill>
              <a:latin typeface="+mj-lt"/>
              <a:ea typeface="+mj-ea"/>
              <a:cs typeface="+mj-cs"/>
            </a:endParaRPr>
          </a:p>
        </p:txBody>
      </p:sp>
      <p:sp>
        <p:nvSpPr>
          <p:cNvPr id="92" name="Isosceles Triangle 91"/>
          <p:cNvSpPr>
            <a:spLocks noGrp="1" noRot="1" noChangeAspect="1" noMove="1" noResize="1" noEditPoints="1" noAdjustHandles="1" noChangeArrowheads="1" noChangeShapeType="1" noTextEdit="1"/>
          </p:cNvSpPr>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4" name="Chart 3"/>
          <p:cNvGraphicFramePr/>
          <p:nvPr/>
        </p:nvGraphicFramePr>
        <p:xfrm>
          <a:off x="146671" y="431535"/>
          <a:ext cx="4797418" cy="598646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4" name="Rectangle 2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cxnSpLocks noGrp="1" noRot="1" noChangeAspect="1" noMove="1" noResize="1" noEditPoints="1" noAdjustHandles="1" noChangeArrowheads="1" noChangeShapeType="1"/>
          </p:cNvCxnSpPr>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a:cxnSpLocks noGrp="1" noRot="1" noChangeAspect="1" noMove="1" noResize="1" noEditPoints="1" noAdjustHandles="1" noChangeArrowheads="1" noChangeShapeType="1"/>
          </p:cNvCxnSpPr>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0" name="Rectangle 23"/>
          <p:cNvSpPr>
            <a:spLocks noGrp="1" noRot="1" noChangeAspect="1" noMove="1" noResize="1" noEditPoints="1" noAdjustHandles="1" noChangeArrowheads="1" noChangeShapeType="1" noTextEdit="1"/>
          </p:cNvSpPr>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ectangle 25"/>
          <p:cNvSpPr>
            <a:spLocks noGrp="1" noRot="1" noChangeAspect="1" noMove="1" noResize="1" noEditPoints="1" noAdjustHandles="1" noChangeArrowheads="1" noChangeShapeType="1" noTextEdit="1"/>
          </p:cNvSpPr>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Isosceles Triangle 33"/>
          <p:cNvSpPr>
            <a:spLocks noGrp="1" noRot="1" noChangeAspect="1" noMove="1" noResize="1" noEditPoints="1" noAdjustHandles="1" noChangeArrowheads="1" noChangeShapeType="1" noTextEdit="1"/>
          </p:cNvSpPr>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Rectangle 27"/>
          <p:cNvSpPr>
            <a:spLocks noGrp="1" noRot="1" noChangeAspect="1" noMove="1" noResize="1" noEditPoints="1" noAdjustHandles="1" noChangeArrowheads="1" noChangeShapeType="1" noTextEdit="1"/>
          </p:cNvSpPr>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Isosceles Triangle 37"/>
          <p:cNvSpPr>
            <a:spLocks noGrp="1" noRot="1" noChangeAspect="1" noMove="1" noResize="1" noEditPoints="1" noAdjustHandles="1" noChangeArrowheads="1" noChangeShapeType="1" noTextEdit="1"/>
          </p:cNvSpPr>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Freeform: Shape 39"/>
          <p:cNvSpPr>
            <a:spLocks noGrp="1" noRot="1" noChangeAspect="1" noMove="1" noResize="1" noEditPoints="1" noAdjustHandles="1" noChangeArrowheads="1" noChangeShapeType="1" noTextEdit="1"/>
          </p:cNvSpPr>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p:cNvSpPr txBox="1"/>
          <p:nvPr/>
        </p:nvSpPr>
        <p:spPr>
          <a:xfrm>
            <a:off x="7181725" y="2837329"/>
            <a:ext cx="4512988" cy="3317938"/>
          </a:xfrm>
          <a:prstGeom prst="rect">
            <a:avLst/>
          </a:prstGeom>
        </p:spPr>
        <p:txBody>
          <a:bodyPr vert="horz" lIns="91440" tIns="45720" rIns="91440" bIns="45720" rtlCol="0" anchor="t">
            <a:normAutofit/>
          </a:bodyPr>
          <a:lstStyle/>
          <a:p>
            <a:pPr marL="0" lvl="0" indent="0">
              <a:lnSpc>
                <a:spcPct val="90000"/>
              </a:lnSpc>
              <a:spcBef>
                <a:spcPts val="1000"/>
              </a:spcBef>
              <a:buClr>
                <a:schemeClr val="accent1"/>
              </a:buClr>
              <a:buSzPct val="80000"/>
              <a:buFont typeface="Wingdings 3" panose="05040102010807070707" charset="2"/>
              <a:buChar char=""/>
            </a:pPr>
            <a:r>
              <a:rPr lang="en-US" b="1">
                <a:solidFill>
                  <a:srgbClr val="FFFFFF"/>
                </a:solidFill>
                <a:sym typeface="Open Sans Bold"/>
              </a:rPr>
              <a:t>Insights : </a:t>
            </a:r>
            <a:r>
              <a:rPr lang="en-US">
                <a:solidFill>
                  <a:srgbClr val="FFFFFF"/>
                </a:solidFill>
                <a:sym typeface="Open Sans"/>
              </a:rPr>
              <a:t> </a:t>
            </a:r>
          </a:p>
          <a:p>
            <a:pPr marL="0" lvl="0" indent="0">
              <a:lnSpc>
                <a:spcPct val="90000"/>
              </a:lnSpc>
              <a:spcBef>
                <a:spcPts val="1000"/>
              </a:spcBef>
              <a:buClr>
                <a:schemeClr val="accent1"/>
              </a:buClr>
              <a:buSzPct val="80000"/>
              <a:buFont typeface="Wingdings 3" panose="05040102010807070707" charset="2"/>
              <a:buChar char=""/>
            </a:pPr>
            <a:endParaRPr lang="en-US">
              <a:solidFill>
                <a:srgbClr val="FFFFFF"/>
              </a:solidFill>
              <a:sym typeface="Open Sans"/>
            </a:endParaRPr>
          </a:p>
          <a:p>
            <a:pPr marL="490855" lvl="1" indent="-245745">
              <a:lnSpc>
                <a:spcPct val="90000"/>
              </a:lnSpc>
              <a:spcBef>
                <a:spcPts val="1000"/>
              </a:spcBef>
              <a:buClr>
                <a:schemeClr val="accent1"/>
              </a:buClr>
              <a:buSzPct val="80000"/>
              <a:buFont typeface="Wingdings 3" panose="05040102010807070707" charset="2"/>
              <a:buChar char=""/>
            </a:pPr>
            <a:r>
              <a:rPr lang="en-US" u="none">
                <a:solidFill>
                  <a:srgbClr val="FFFFFF"/>
                </a:solidFill>
                <a:sym typeface="Open Sans"/>
              </a:rPr>
              <a:t> While Rock leads by a wide margin, there is notable diversity in preferences for other genres such as Metal, Alternative &amp; Punk, and Latin, which show moderate levels of interest. Genres like Pop and Easy Listening however, have relatively low engagement, suggesting limited appeal.</a:t>
            </a:r>
          </a:p>
          <a:p>
            <a:pPr>
              <a:lnSpc>
                <a:spcPct val="90000"/>
              </a:lnSpc>
              <a:spcBef>
                <a:spcPts val="1000"/>
              </a:spcBef>
              <a:buClr>
                <a:schemeClr val="accent1"/>
              </a:buClr>
              <a:buSzPct val="80000"/>
              <a:buFont typeface="Wingdings 3" panose="05040102010807070707" charset="2"/>
              <a:buChar char=""/>
            </a:pPr>
            <a:endParaRPr lang="en-US" u="none">
              <a:solidFill>
                <a:srgbClr val="FFFFFF"/>
              </a:solidFill>
              <a:sym typeface="Open Sans"/>
            </a:endParaRPr>
          </a:p>
          <a:p>
            <a:pPr>
              <a:lnSpc>
                <a:spcPct val="90000"/>
              </a:lnSpc>
              <a:spcBef>
                <a:spcPts val="1000"/>
              </a:spcBef>
              <a:buClr>
                <a:schemeClr val="accent1"/>
              </a:buClr>
              <a:buSzPct val="80000"/>
              <a:buFont typeface="Wingdings 3" panose="05040102010807070707" charset="2"/>
              <a:buChar char=""/>
            </a:pPr>
            <a:endParaRPr lang="en-US" u="none">
              <a:solidFill>
                <a:srgbClr val="FFFFFF"/>
              </a:solidFill>
              <a:sym typeface="Open Sans"/>
            </a:endParaRPr>
          </a:p>
          <a:p>
            <a:pPr>
              <a:lnSpc>
                <a:spcPct val="90000"/>
              </a:lnSpc>
              <a:spcBef>
                <a:spcPts val="1000"/>
              </a:spcBef>
              <a:buClr>
                <a:schemeClr val="accent1"/>
              </a:buClr>
              <a:buSzPct val="80000"/>
              <a:buFont typeface="Wingdings 3" panose="05040102010807070707" charset="2"/>
              <a:buChar char=""/>
            </a:pPr>
            <a:endParaRPr lang="en-US" u="none">
              <a:solidFill>
                <a:srgbClr val="FFFFFF"/>
              </a:solidFill>
              <a:sym typeface="Open Sans"/>
            </a:endParaRPr>
          </a:p>
        </p:txBody>
      </p:sp>
      <p:graphicFrame>
        <p:nvGraphicFramePr>
          <p:cNvPr id="6" name="Chart 5"/>
          <p:cNvGraphicFramePr/>
          <p:nvPr/>
        </p:nvGraphicFramePr>
        <p:xfrm>
          <a:off x="203472" y="1059656"/>
          <a:ext cx="5573262" cy="4610101"/>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p:cNvCxnSpPr>
            <a:cxnSpLocks noGrp="1" noRot="1" noChangeAspect="1" noMove="1" noResize="1" noEditPoints="1" noAdjustHandles="1" noChangeArrowheads="1" noChangeShapeType="1"/>
          </p:cNvCxnSpPr>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43467" y="816638"/>
            <a:ext cx="3367359" cy="5224724"/>
          </a:xfrm>
        </p:spPr>
        <p:txBody>
          <a:bodyPr anchor="ctr">
            <a:normAutofit/>
          </a:bodyPr>
          <a:lstStyle/>
          <a:p>
            <a:r>
              <a:rPr lang="en-US" b="1">
                <a:latin typeface="Oswald Bold"/>
                <a:ea typeface="Oswald Bold"/>
                <a:cs typeface="Oswald Bold"/>
                <a:sym typeface="Oswald Bold"/>
              </a:rPr>
              <a:t>Customers who have purchased track from 3 different genre</a:t>
            </a:r>
            <a:br>
              <a:rPr lang="en-US" b="1">
                <a:latin typeface="Oswald Bold"/>
                <a:ea typeface="Oswald Bold"/>
                <a:cs typeface="Oswald Bold"/>
                <a:sym typeface="Oswald Bold"/>
              </a:rPr>
            </a:br>
            <a:endParaRPr lang="en-US" dirty="0"/>
          </a:p>
        </p:txBody>
      </p:sp>
      <p:sp>
        <p:nvSpPr>
          <p:cNvPr id="3" name="Content Placeholder 2"/>
          <p:cNvSpPr>
            <a:spLocks noGrp="1"/>
          </p:cNvSpPr>
          <p:nvPr>
            <p:ph idx="1"/>
          </p:nvPr>
        </p:nvSpPr>
        <p:spPr>
          <a:xfrm>
            <a:off x="4654295" y="816638"/>
            <a:ext cx="4619706" cy="5224724"/>
          </a:xfrm>
        </p:spPr>
        <p:txBody>
          <a:bodyPr anchor="ctr">
            <a:normAutofit/>
          </a:bodyPr>
          <a:lstStyle/>
          <a:p>
            <a:pPr marL="0" lvl="0" indent="0">
              <a:spcBef>
                <a:spcPct val="0"/>
              </a:spcBef>
            </a:pPr>
            <a:r>
              <a:rPr lang="en-US" b="1" dirty="0">
                <a:latin typeface="Open Sans Bold"/>
                <a:ea typeface="Open Sans Bold"/>
                <a:cs typeface="Open Sans Bold"/>
                <a:sym typeface="Open Sans Bold"/>
              </a:rPr>
              <a:t>Insights : </a:t>
            </a:r>
            <a:r>
              <a:rPr lang="en-US" dirty="0">
                <a:latin typeface="Open Sans"/>
                <a:ea typeface="Open Sans"/>
                <a:cs typeface="Open Sans"/>
                <a:sym typeface="Open Sans"/>
              </a:rPr>
              <a:t> </a:t>
            </a:r>
          </a:p>
          <a:p>
            <a:pPr marL="0" lvl="0" indent="0">
              <a:spcBef>
                <a:spcPct val="0"/>
              </a:spcBef>
            </a:pPr>
            <a:endParaRPr lang="en-US" dirty="0">
              <a:latin typeface="Open Sans"/>
              <a:ea typeface="Open Sans"/>
              <a:cs typeface="Open Sans"/>
              <a:sym typeface="Open Sans"/>
            </a:endParaRPr>
          </a:p>
          <a:p>
            <a:pPr marL="511175" lvl="1" indent="-255270">
              <a:spcBef>
                <a:spcPct val="0"/>
              </a:spcBef>
              <a:buFont typeface="Arial" panose="020B0604020202090204"/>
              <a:buChar char="•"/>
            </a:pPr>
            <a:r>
              <a:rPr lang="en-US" u="none" dirty="0">
                <a:latin typeface="Open Sans"/>
                <a:ea typeface="Open Sans"/>
                <a:cs typeface="Open Sans"/>
                <a:sym typeface="Open Sans"/>
              </a:rPr>
              <a:t>Leonie Köhler is the customer with the highest genre diversity, having purchased tracks across 14 different genres.</a:t>
            </a:r>
          </a:p>
          <a:p>
            <a:pPr>
              <a:spcBef>
                <a:spcPct val="0"/>
              </a:spcBef>
            </a:pPr>
            <a:endParaRPr lang="en-US" u="none" dirty="0">
              <a:latin typeface="Open Sans"/>
              <a:ea typeface="Open Sans"/>
              <a:cs typeface="Open Sans"/>
              <a:sym typeface="Open Sans"/>
            </a:endParaRPr>
          </a:p>
          <a:p>
            <a:pPr marL="511175" lvl="1" indent="-255270">
              <a:spcBef>
                <a:spcPct val="0"/>
              </a:spcBef>
              <a:buFont typeface="Arial" panose="020B0604020202090204"/>
              <a:buChar char="•"/>
            </a:pPr>
            <a:r>
              <a:rPr lang="en-US" u="none" dirty="0">
                <a:latin typeface="Open Sans"/>
                <a:ea typeface="Open Sans"/>
                <a:cs typeface="Open Sans"/>
                <a:sym typeface="Open Sans"/>
              </a:rPr>
              <a:t>Several customers, including František Wichterlová, Terhi Hämäläinen, Madalena Sampaio, and others, have purchased from 13 different genres, indicating a broad music taste.</a:t>
            </a:r>
          </a:p>
          <a:p>
            <a:endParaRPr lang="en-US" u="none" dirty="0">
              <a:latin typeface="Open Sans"/>
              <a:ea typeface="Open Sans"/>
              <a:cs typeface="Open Sans"/>
              <a:sym typeface="Open Sans"/>
            </a:endParaRP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p:cNvGrpSpPr>
            <a:grpSpLocks noGrp="1" noUngrp="1" noRot="1" noChangeAspect="1" noMove="1" noResize="1"/>
          </p:cNvGrpSpPr>
          <p:nvPr/>
        </p:nvGrpSpPr>
        <p:grpSpPr>
          <a:xfrm>
            <a:off x="0" y="-8467"/>
            <a:ext cx="12192000" cy="6866467"/>
            <a:chOff x="0" y="-8467"/>
            <a:chExt cx="12192000" cy="6866467"/>
          </a:xfrm>
        </p:grpSpPr>
        <p:cxnSp>
          <p:nvCxnSpPr>
            <p:cNvPr id="11" name="Straight Connector 10"/>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title"/>
          </p:nvPr>
        </p:nvSpPr>
        <p:spPr>
          <a:xfrm>
            <a:off x="985969" y="4553712"/>
            <a:ext cx="8288032" cy="1096316"/>
          </a:xfrm>
        </p:spPr>
        <p:txBody>
          <a:bodyPr vert="horz" lIns="91440" tIns="45720" rIns="91440" bIns="45720" rtlCol="0" anchor="b">
            <a:normAutofit/>
          </a:bodyPr>
          <a:lstStyle/>
          <a:p>
            <a:pPr algn="ctr">
              <a:lnSpc>
                <a:spcPct val="90000"/>
              </a:lnSpc>
            </a:pPr>
            <a:r>
              <a:rPr lang="en-US" sz="3000" b="1" kern="1200">
                <a:solidFill>
                  <a:schemeClr val="accent1"/>
                </a:solidFill>
                <a:latin typeface="+mj-lt"/>
                <a:ea typeface="+mj-ea"/>
                <a:cs typeface="+mj-cs"/>
                <a:sym typeface="Oswald Bold"/>
              </a:rPr>
              <a:t>Long term and Short term(new) Customers</a:t>
            </a:r>
            <a:br>
              <a:rPr lang="en-US" sz="3000" b="1" kern="1200">
                <a:solidFill>
                  <a:schemeClr val="accent1"/>
                </a:solidFill>
                <a:latin typeface="+mj-lt"/>
                <a:ea typeface="+mj-ea"/>
                <a:cs typeface="+mj-cs"/>
                <a:sym typeface="Oswald Bold"/>
              </a:rPr>
            </a:br>
            <a:endParaRPr lang="en-US" sz="3000" kern="1200">
              <a:solidFill>
                <a:schemeClr val="accent1"/>
              </a:solidFill>
              <a:latin typeface="+mj-lt"/>
              <a:ea typeface="+mj-ea"/>
              <a:cs typeface="+mj-cs"/>
            </a:endParaRPr>
          </a:p>
        </p:txBody>
      </p:sp>
      <p:graphicFrame>
        <p:nvGraphicFramePr>
          <p:cNvPr id="5" name="Chart 4"/>
          <p:cNvGraphicFramePr/>
          <p:nvPr/>
        </p:nvGraphicFramePr>
        <p:xfrm>
          <a:off x="985968" y="518740"/>
          <a:ext cx="9215307" cy="3823516"/>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vert="horz" lIns="91440" tIns="45720" rIns="91440" bIns="45720" rtlCol="0" anchor="t">
            <a:normAutofit/>
          </a:bodyPr>
          <a:lstStyle/>
          <a:p>
            <a:r>
              <a:rPr lang="en-US" dirty="0"/>
              <a:t>INSIGHTS 	</a:t>
            </a:r>
          </a:p>
        </p:txBody>
      </p:sp>
      <p:sp>
        <p:nvSpPr>
          <p:cNvPr id="12" name="Isosceles Triangle 11"/>
          <p:cNvSpPr>
            <a:spLocks noGrp="1" noRot="1" noChangeAspect="1" noMove="1" noResize="1" noEditPoints="1" noAdjustHandles="1" noChangeArrowheads="1" noChangeShapeType="1" noTextEdit="1"/>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TextBox 4"/>
          <p:cNvSpPr txBox="1"/>
          <p:nvPr/>
        </p:nvSpPr>
        <p:spPr>
          <a:xfrm>
            <a:off x="1333502" y="2160589"/>
            <a:ext cx="8596668" cy="3880773"/>
          </a:xfrm>
          <a:prstGeom prst="rect">
            <a:avLst/>
          </a:prstGeom>
        </p:spPr>
        <p:txBody>
          <a:bodyPr vert="horz" lIns="91440" tIns="45720" rIns="91440" bIns="45720" rtlCol="0">
            <a:normAutofit/>
          </a:bodyPr>
          <a:lstStyle/>
          <a:p>
            <a:pPr>
              <a:lnSpc>
                <a:spcPct val="90000"/>
              </a:lnSpc>
              <a:spcBef>
                <a:spcPts val="1000"/>
              </a:spcBef>
              <a:buClr>
                <a:schemeClr val="accent1"/>
              </a:buClr>
              <a:buSzPct val="80000"/>
              <a:buFont typeface="Wingdings 3" panose="05040102010807070707" charset="2"/>
              <a:buChar char=""/>
            </a:pPr>
            <a:r>
              <a:rPr lang="en-US" sz="1500">
                <a:solidFill>
                  <a:schemeClr val="tx1">
                    <a:lumMod val="75000"/>
                    <a:lumOff val="25000"/>
                  </a:schemeClr>
                </a:solidFill>
                <a:effectLst/>
              </a:rPr>
              <a:t>Insights on Customer Loyalty and Retention</a:t>
            </a:r>
          </a:p>
          <a:p>
            <a:pPr marL="342900" lvl="0" indent="-342900">
              <a:lnSpc>
                <a:spcPct val="90000"/>
              </a:lnSpc>
              <a:spcBef>
                <a:spcPts val="1000"/>
              </a:spcBef>
              <a:buClr>
                <a:schemeClr val="accent1"/>
              </a:buClr>
              <a:buSzPct val="80000"/>
              <a:buFont typeface="Wingdings 3" panose="05040102010807070707" charset="2"/>
              <a:buChar char=""/>
              <a:tabLst>
                <a:tab pos="457200" algn="l"/>
              </a:tabLst>
            </a:pPr>
            <a:r>
              <a:rPr lang="en-US" sz="1500">
                <a:solidFill>
                  <a:schemeClr val="tx1">
                    <a:lumMod val="75000"/>
                    <a:lumOff val="25000"/>
                  </a:schemeClr>
                </a:solidFill>
                <a:effectLst/>
              </a:rPr>
              <a:t>Long-term customers spend more:</a:t>
            </a:r>
            <a:br>
              <a:rPr lang="en-US" sz="1500">
                <a:solidFill>
                  <a:schemeClr val="tx1">
                    <a:lumMod val="75000"/>
                    <a:lumOff val="25000"/>
                  </a:schemeClr>
                </a:solidFill>
                <a:effectLst/>
              </a:rPr>
            </a:br>
            <a:r>
              <a:rPr lang="en-US" sz="1500">
                <a:solidFill>
                  <a:schemeClr val="tx1">
                    <a:lumMod val="75000"/>
                    <a:lumOff val="25000"/>
                  </a:schemeClr>
                </a:solidFill>
                <a:effectLst/>
              </a:rPr>
              <a:t>Long-term customers have a significantly higher total spend and basket size. This indicates strong customer lifetime value and shows that these customers are more engaged and profitable.</a:t>
            </a:r>
          </a:p>
          <a:p>
            <a:pPr marL="342900" lvl="0" indent="-342900">
              <a:lnSpc>
                <a:spcPct val="90000"/>
              </a:lnSpc>
              <a:spcBef>
                <a:spcPts val="1000"/>
              </a:spcBef>
              <a:buClr>
                <a:schemeClr val="accent1"/>
              </a:buClr>
              <a:buSzPct val="80000"/>
              <a:buFont typeface="Wingdings 3" panose="05040102010807070707" charset="2"/>
              <a:buChar char=""/>
              <a:tabLst>
                <a:tab pos="457200" algn="l"/>
              </a:tabLst>
            </a:pPr>
            <a:r>
              <a:rPr lang="en-US" sz="1500">
                <a:solidFill>
                  <a:schemeClr val="tx1">
                    <a:lumMod val="75000"/>
                    <a:lumOff val="25000"/>
                  </a:schemeClr>
                </a:solidFill>
                <a:effectLst/>
              </a:rPr>
              <a:t>Higher purchase frequency:</a:t>
            </a:r>
            <a:br>
              <a:rPr lang="en-US" sz="1500">
                <a:solidFill>
                  <a:schemeClr val="tx1">
                    <a:lumMod val="75000"/>
                    <a:lumOff val="25000"/>
                  </a:schemeClr>
                </a:solidFill>
                <a:effectLst/>
              </a:rPr>
            </a:br>
            <a:r>
              <a:rPr lang="en-US" sz="1500">
                <a:solidFill>
                  <a:schemeClr val="tx1">
                    <a:lumMod val="75000"/>
                    <a:lumOff val="25000"/>
                  </a:schemeClr>
                </a:solidFill>
                <a:effectLst/>
              </a:rPr>
              <a:t>Long-term customers purchase more often, which suggests they are consistent buyers. This indicates a level of trust or preference for the brand or platform.</a:t>
            </a:r>
          </a:p>
          <a:p>
            <a:pPr marL="342900" lvl="0" indent="-342900">
              <a:lnSpc>
                <a:spcPct val="90000"/>
              </a:lnSpc>
              <a:spcBef>
                <a:spcPts val="1000"/>
              </a:spcBef>
              <a:buClr>
                <a:schemeClr val="accent1"/>
              </a:buClr>
              <a:buSzPct val="80000"/>
              <a:buFont typeface="Wingdings 3" panose="05040102010807070707" charset="2"/>
              <a:buChar char=""/>
              <a:tabLst>
                <a:tab pos="457200" algn="l"/>
              </a:tabLst>
            </a:pPr>
            <a:r>
              <a:rPr lang="en-US" sz="1500">
                <a:solidFill>
                  <a:schemeClr val="tx1">
                    <a:lumMod val="75000"/>
                    <a:lumOff val="25000"/>
                  </a:schemeClr>
                </a:solidFill>
                <a:effectLst/>
              </a:rPr>
              <a:t>Larger basket sizes:</a:t>
            </a:r>
            <a:br>
              <a:rPr lang="en-US" sz="1500">
                <a:solidFill>
                  <a:schemeClr val="tx1">
                    <a:lumMod val="75000"/>
                    <a:lumOff val="25000"/>
                  </a:schemeClr>
                </a:solidFill>
                <a:effectLst/>
              </a:rPr>
            </a:br>
            <a:r>
              <a:rPr lang="en-US" sz="1500">
                <a:solidFill>
                  <a:schemeClr val="tx1">
                    <a:lumMod val="75000"/>
                    <a:lumOff val="25000"/>
                  </a:schemeClr>
                </a:solidFill>
                <a:effectLst/>
              </a:rPr>
              <a:t>They tend to buy more items per transaction. This may imply they are more confident in their purchasing decisions or are shopping for broader needs.</a:t>
            </a:r>
          </a:p>
          <a:p>
            <a:pPr marL="342900" lvl="0" indent="-342900">
              <a:lnSpc>
                <a:spcPct val="90000"/>
              </a:lnSpc>
              <a:spcBef>
                <a:spcPts val="1000"/>
              </a:spcBef>
              <a:buClr>
                <a:schemeClr val="accent1"/>
              </a:buClr>
              <a:buSzPct val="80000"/>
              <a:buFont typeface="Wingdings 3" panose="05040102010807070707" charset="2"/>
              <a:buChar char=""/>
              <a:tabLst>
                <a:tab pos="457200" algn="l"/>
              </a:tabLst>
            </a:pPr>
            <a:r>
              <a:rPr lang="en-US" sz="1500">
                <a:solidFill>
                  <a:schemeClr val="tx1">
                    <a:lumMod val="75000"/>
                    <a:lumOff val="25000"/>
                  </a:schemeClr>
                </a:solidFill>
                <a:effectLst/>
              </a:rPr>
              <a:t>Slightly higher average order value:</a:t>
            </a:r>
            <a:br>
              <a:rPr lang="en-US" sz="1500">
                <a:solidFill>
                  <a:schemeClr val="tx1">
                    <a:lumMod val="75000"/>
                    <a:lumOff val="25000"/>
                  </a:schemeClr>
                </a:solidFill>
                <a:effectLst/>
              </a:rPr>
            </a:br>
            <a:r>
              <a:rPr lang="en-US" sz="1500">
                <a:solidFill>
                  <a:schemeClr val="tx1">
                    <a:lumMod val="75000"/>
                    <a:lumOff val="25000"/>
                  </a:schemeClr>
                </a:solidFill>
                <a:effectLst/>
              </a:rPr>
              <a:t>While the difference in order value is not very large, the total contribution from long-term customers is significantly higher due to increased purchase frequency and basket size.</a:t>
            </a:r>
          </a:p>
        </p:txBody>
      </p:sp>
      <p:sp>
        <p:nvSpPr>
          <p:cNvPr id="14" name="Isosceles Triangle 13"/>
          <p:cNvSpPr>
            <a:spLocks noGrp="1" noRot="1" noChangeAspect="1" noMove="1" noResize="1" noEditPoints="1" noAdjustHandles="1" noChangeArrowheads="1" noChangeShapeType="1" noTextEdit="1"/>
          </p:cNvSpPr>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GENRE, ALBUM , ARTIST AFFINITY </a:t>
            </a:r>
          </a:p>
        </p:txBody>
      </p:sp>
      <p:sp>
        <p:nvSpPr>
          <p:cNvPr id="5" name="Rectangle 2"/>
          <p:cNvSpPr>
            <a:spLocks noChangeArrowheads="1"/>
          </p:cNvSpPr>
          <p:nvPr/>
        </p:nvSpPr>
        <p:spPr bwMode="auto">
          <a:xfrm>
            <a:off x="1034716" y="1930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pic>
        <p:nvPicPr>
          <p:cNvPr id="2049" name="Picture 2" descr="Output image"/>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034716" y="1930399"/>
            <a:ext cx="7471610" cy="43179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5" name="Group 44"/>
          <p:cNvGrpSpPr>
            <a:grpSpLocks noGrp="1" noUngrp="1" noRot="1" noChangeAspect="1" noMove="1" noResize="1"/>
          </p:cNvGrpSpPr>
          <p:nvPr/>
        </p:nvGrpSpPr>
        <p:grpSpPr>
          <a:xfrm>
            <a:off x="0" y="-8467"/>
            <a:ext cx="12192000" cy="6866467"/>
            <a:chOff x="0" y="-8467"/>
            <a:chExt cx="12192000" cy="6866467"/>
          </a:xfrm>
        </p:grpSpPr>
        <p:cxnSp>
          <p:nvCxnSpPr>
            <p:cNvPr id="11" name="Straight Connector 10"/>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3"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graphicFrame>
        <p:nvGraphicFramePr>
          <p:cNvPr id="5" name="Chart 4"/>
          <p:cNvGraphicFramePr/>
          <p:nvPr/>
        </p:nvGraphicFramePr>
        <p:xfrm>
          <a:off x="638125" y="1066377"/>
          <a:ext cx="9234537" cy="46048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p:cNvSpPr>
            <a:spLocks noGrp="1" noRot="1" noChangeAspect="1" noMove="1" noResize="1" noEditPoints="1" noAdjustHandles="1" noChangeArrowheads="1" noChangeShapeType="1" noTextEdit="1"/>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p:cNvSpPr>
            <a:spLocks noGrp="1" noRot="1" noChangeAspect="1" noMove="1" noResize="1" noEditPoints="1" noAdjustHandles="1" noChangeArrowheads="1" noChangeShapeType="1" noTextEdit="1"/>
          </p:cNvSpPr>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4" name="Content Placeholder 3"/>
          <p:cNvGraphicFramePr>
            <a:graphicFrameLocks noGrp="1"/>
          </p:cNvGraphicFramePr>
          <p:nvPr>
            <p:ph idx="1"/>
          </p:nvPr>
        </p:nvGraphicFramePr>
        <p:xfrm>
          <a:off x="1286933" y="542925"/>
          <a:ext cx="9618133" cy="54991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normAutofit/>
          </a:bodyPr>
          <a:lstStyle/>
          <a:p>
            <a:r>
              <a:rPr lang="en-US" b="1" spc="685">
                <a:latin typeface="Oswald Bold"/>
                <a:ea typeface="Oswald Bold"/>
                <a:cs typeface="Oswald Bold"/>
                <a:sym typeface="Oswald Bold"/>
              </a:rPr>
              <a:t>AGENDA</a:t>
            </a:r>
            <a:br>
              <a:rPr lang="en-US" b="1" spc="685">
                <a:latin typeface="Oswald Bold"/>
                <a:ea typeface="Oswald Bold"/>
                <a:cs typeface="Oswald Bold"/>
                <a:sym typeface="Oswald Bold"/>
              </a:rPr>
            </a:br>
            <a:endParaRPr lang="en-US" dirty="0"/>
          </a:p>
        </p:txBody>
      </p:sp>
      <p:grpSp>
        <p:nvGrpSpPr>
          <p:cNvPr id="4" name="Group 5"/>
          <p:cNvGrpSpPr/>
          <p:nvPr/>
        </p:nvGrpSpPr>
        <p:grpSpPr>
          <a:xfrm>
            <a:off x="1440353" y="2160588"/>
            <a:ext cx="7071331" cy="3881443"/>
            <a:chOff x="0" y="-47625"/>
            <a:chExt cx="9161256" cy="8832608"/>
          </a:xfrm>
        </p:grpSpPr>
        <p:sp>
          <p:nvSpPr>
            <p:cNvPr id="5" name="TextBox 6"/>
            <p:cNvSpPr txBox="1"/>
            <p:nvPr/>
          </p:nvSpPr>
          <p:spPr>
            <a:xfrm>
              <a:off x="0" y="-47625"/>
              <a:ext cx="9161256" cy="579593"/>
            </a:xfrm>
            <a:prstGeom prst="rect">
              <a:avLst/>
            </a:prstGeom>
          </p:spPr>
          <p:txBody>
            <a:bodyPr lIns="0" tIns="0" rIns="0" bIns="0" rtlCol="0" anchor="t">
              <a:spAutoFit/>
            </a:bodyPr>
            <a:lstStyle/>
            <a:p>
              <a:pPr defTabSz="520700">
                <a:lnSpc>
                  <a:spcPts val="4250"/>
                </a:lnSpc>
                <a:spcAft>
                  <a:spcPts val="595"/>
                </a:spcAft>
              </a:pPr>
              <a:r>
                <a:rPr lang="en-US" sz="3035" kern="1200" spc="297">
                  <a:solidFill>
                    <a:srgbClr val="231F20"/>
                  </a:solidFill>
                  <a:latin typeface="DM Sans"/>
                  <a:ea typeface="+mn-ea"/>
                  <a:cs typeface="+mn-cs"/>
                  <a:sym typeface="DM Sans"/>
                </a:rPr>
                <a:t>ABOUT CHINOOK</a:t>
              </a:r>
              <a:endParaRPr lang="en-US" sz="2665" spc="261">
                <a:solidFill>
                  <a:srgbClr val="231F20"/>
                </a:solidFill>
                <a:latin typeface="DM Sans"/>
                <a:ea typeface="DM Sans"/>
                <a:cs typeface="DM Sans"/>
                <a:sym typeface="DM Sans"/>
              </a:endParaRPr>
            </a:p>
          </p:txBody>
        </p:sp>
        <p:sp>
          <p:nvSpPr>
            <p:cNvPr id="6" name="AutoShape 7"/>
            <p:cNvSpPr/>
            <p:nvPr/>
          </p:nvSpPr>
          <p:spPr>
            <a:xfrm>
              <a:off x="0" y="1297611"/>
              <a:ext cx="9161256" cy="0"/>
            </a:xfrm>
            <a:prstGeom prst="line">
              <a:avLst/>
            </a:prstGeom>
            <a:ln w="12700" cap="rnd">
              <a:solidFill>
                <a:srgbClr val="040506"/>
              </a:solidFill>
              <a:prstDash val="solid"/>
              <a:headEnd type="none" w="sm" len="sm"/>
              <a:tailEnd type="none" w="sm" len="sm"/>
            </a:ln>
          </p:spPr>
          <p:txBody>
            <a:bodyPr/>
            <a:lstStyle/>
            <a:p>
              <a:endParaRPr lang="en-US"/>
            </a:p>
          </p:txBody>
        </p:sp>
        <p:sp>
          <p:nvSpPr>
            <p:cNvPr id="7" name="TextBox 8"/>
            <p:cNvSpPr txBox="1"/>
            <p:nvPr/>
          </p:nvSpPr>
          <p:spPr>
            <a:xfrm>
              <a:off x="0" y="2015629"/>
              <a:ext cx="9161256" cy="579593"/>
            </a:xfrm>
            <a:prstGeom prst="rect">
              <a:avLst/>
            </a:prstGeom>
          </p:spPr>
          <p:txBody>
            <a:bodyPr lIns="0" tIns="0" rIns="0" bIns="0" rtlCol="0" anchor="t">
              <a:spAutoFit/>
            </a:bodyPr>
            <a:lstStyle/>
            <a:p>
              <a:pPr defTabSz="520700">
                <a:lnSpc>
                  <a:spcPts val="4250"/>
                </a:lnSpc>
                <a:spcAft>
                  <a:spcPts val="595"/>
                </a:spcAft>
              </a:pPr>
              <a:r>
                <a:rPr lang="en-US" sz="3035" kern="1200" spc="297">
                  <a:solidFill>
                    <a:srgbClr val="231F20"/>
                  </a:solidFill>
                  <a:latin typeface="DM Sans"/>
                  <a:ea typeface="+mn-ea"/>
                  <a:cs typeface="+mn-cs"/>
                  <a:sym typeface="DM Sans"/>
                </a:rPr>
                <a:t>OBJECTIVE</a:t>
              </a:r>
              <a:endParaRPr lang="en-US" sz="2665" spc="261">
                <a:solidFill>
                  <a:srgbClr val="231F20"/>
                </a:solidFill>
                <a:latin typeface="DM Sans"/>
                <a:ea typeface="DM Sans"/>
                <a:cs typeface="DM Sans"/>
                <a:sym typeface="DM Sans"/>
              </a:endParaRPr>
            </a:p>
          </p:txBody>
        </p:sp>
        <p:sp>
          <p:nvSpPr>
            <p:cNvPr id="8" name="AutoShape 9"/>
            <p:cNvSpPr/>
            <p:nvPr/>
          </p:nvSpPr>
          <p:spPr>
            <a:xfrm>
              <a:off x="0" y="3360865"/>
              <a:ext cx="9161256" cy="0"/>
            </a:xfrm>
            <a:prstGeom prst="line">
              <a:avLst/>
            </a:prstGeom>
            <a:ln w="12700" cap="rnd">
              <a:solidFill>
                <a:srgbClr val="040506"/>
              </a:solidFill>
              <a:prstDash val="solid"/>
              <a:headEnd type="none" w="sm" len="sm"/>
              <a:tailEnd type="none" w="sm" len="sm"/>
            </a:ln>
          </p:spPr>
          <p:txBody>
            <a:bodyPr/>
            <a:lstStyle/>
            <a:p>
              <a:endParaRPr lang="en-US"/>
            </a:p>
          </p:txBody>
        </p:sp>
        <p:sp>
          <p:nvSpPr>
            <p:cNvPr id="9" name="TextBox 10"/>
            <p:cNvSpPr txBox="1"/>
            <p:nvPr/>
          </p:nvSpPr>
          <p:spPr>
            <a:xfrm>
              <a:off x="0" y="4078882"/>
              <a:ext cx="9161256" cy="579593"/>
            </a:xfrm>
            <a:prstGeom prst="rect">
              <a:avLst/>
            </a:prstGeom>
          </p:spPr>
          <p:txBody>
            <a:bodyPr lIns="0" tIns="0" rIns="0" bIns="0" rtlCol="0" anchor="t">
              <a:spAutoFit/>
            </a:bodyPr>
            <a:lstStyle/>
            <a:p>
              <a:pPr defTabSz="520700">
                <a:lnSpc>
                  <a:spcPts val="4250"/>
                </a:lnSpc>
                <a:spcAft>
                  <a:spcPts val="595"/>
                </a:spcAft>
              </a:pPr>
              <a:r>
                <a:rPr lang="en-US" sz="3035" kern="1200" spc="297">
                  <a:solidFill>
                    <a:srgbClr val="231F20"/>
                  </a:solidFill>
                  <a:latin typeface="DM Sans"/>
                  <a:ea typeface="+mn-ea"/>
                  <a:cs typeface="+mn-cs"/>
                  <a:sym typeface="DM Sans"/>
                </a:rPr>
                <a:t>DATABASE SCHEMA</a:t>
              </a:r>
              <a:endParaRPr lang="en-US" sz="2665" spc="261">
                <a:solidFill>
                  <a:srgbClr val="231F20"/>
                </a:solidFill>
                <a:latin typeface="DM Sans"/>
                <a:ea typeface="DM Sans"/>
                <a:cs typeface="DM Sans"/>
                <a:sym typeface="DM Sans"/>
              </a:endParaRPr>
            </a:p>
          </p:txBody>
        </p:sp>
        <p:sp>
          <p:nvSpPr>
            <p:cNvPr id="10" name="AutoShape 11"/>
            <p:cNvSpPr/>
            <p:nvPr/>
          </p:nvSpPr>
          <p:spPr>
            <a:xfrm>
              <a:off x="0" y="5424118"/>
              <a:ext cx="9161256" cy="0"/>
            </a:xfrm>
            <a:prstGeom prst="line">
              <a:avLst/>
            </a:prstGeom>
            <a:ln w="12700" cap="rnd">
              <a:solidFill>
                <a:srgbClr val="040506"/>
              </a:solidFill>
              <a:prstDash val="solid"/>
              <a:headEnd type="none" w="sm" len="sm"/>
              <a:tailEnd type="none" w="sm" len="sm"/>
            </a:ln>
          </p:spPr>
          <p:txBody>
            <a:bodyPr/>
            <a:lstStyle/>
            <a:p>
              <a:endParaRPr lang="en-US"/>
            </a:p>
          </p:txBody>
        </p:sp>
        <p:sp>
          <p:nvSpPr>
            <p:cNvPr id="11" name="TextBox 12"/>
            <p:cNvSpPr txBox="1"/>
            <p:nvPr/>
          </p:nvSpPr>
          <p:spPr>
            <a:xfrm>
              <a:off x="0" y="6142136"/>
              <a:ext cx="9161256" cy="1239815"/>
            </a:xfrm>
            <a:prstGeom prst="rect">
              <a:avLst/>
            </a:prstGeom>
          </p:spPr>
          <p:txBody>
            <a:bodyPr lIns="0" tIns="0" rIns="0" bIns="0" rtlCol="0" anchor="t">
              <a:spAutoFit/>
            </a:bodyPr>
            <a:lstStyle/>
            <a:p>
              <a:pPr defTabSz="520700">
                <a:lnSpc>
                  <a:spcPts val="4250"/>
                </a:lnSpc>
                <a:spcAft>
                  <a:spcPts val="595"/>
                </a:spcAft>
              </a:pPr>
              <a:r>
                <a:rPr lang="en-US" sz="3035" kern="1200" spc="297">
                  <a:solidFill>
                    <a:srgbClr val="231F20"/>
                  </a:solidFill>
                  <a:latin typeface="DM Sans"/>
                  <a:ea typeface="+mn-ea"/>
                  <a:cs typeface="+mn-cs"/>
                  <a:sym typeface="DM Sans"/>
                </a:rPr>
                <a:t>RECOMMENDATIONS</a:t>
              </a:r>
              <a:endParaRPr lang="en-US" sz="2665" spc="261">
                <a:solidFill>
                  <a:srgbClr val="231F20"/>
                </a:solidFill>
                <a:latin typeface="DM Sans"/>
                <a:ea typeface="DM Sans"/>
                <a:cs typeface="DM Sans"/>
                <a:sym typeface="DM Sans"/>
              </a:endParaRPr>
            </a:p>
          </p:txBody>
        </p:sp>
        <p:sp>
          <p:nvSpPr>
            <p:cNvPr id="12" name="AutoShape 13"/>
            <p:cNvSpPr/>
            <p:nvPr/>
          </p:nvSpPr>
          <p:spPr>
            <a:xfrm>
              <a:off x="0" y="7487372"/>
              <a:ext cx="9161256" cy="0"/>
            </a:xfrm>
            <a:prstGeom prst="line">
              <a:avLst/>
            </a:prstGeom>
            <a:ln w="12700" cap="rnd">
              <a:solidFill>
                <a:srgbClr val="040506"/>
              </a:solidFill>
              <a:prstDash val="solid"/>
              <a:headEnd type="none" w="sm" len="sm"/>
              <a:tailEnd type="none" w="sm" len="sm"/>
            </a:ln>
          </p:spPr>
          <p:txBody>
            <a:bodyPr/>
            <a:lstStyle/>
            <a:p>
              <a:endParaRPr lang="en-US"/>
            </a:p>
          </p:txBody>
        </p:sp>
        <p:sp>
          <p:nvSpPr>
            <p:cNvPr id="13" name="TextBox 14"/>
            <p:cNvSpPr txBox="1"/>
            <p:nvPr/>
          </p:nvSpPr>
          <p:spPr>
            <a:xfrm>
              <a:off x="0" y="8205390"/>
              <a:ext cx="9161256" cy="579593"/>
            </a:xfrm>
            <a:prstGeom prst="rect">
              <a:avLst/>
            </a:prstGeom>
          </p:spPr>
          <p:txBody>
            <a:bodyPr lIns="0" tIns="0" rIns="0" bIns="0" rtlCol="0" anchor="t">
              <a:spAutoFit/>
            </a:bodyPr>
            <a:lstStyle/>
            <a:p>
              <a:pPr defTabSz="520700">
                <a:lnSpc>
                  <a:spcPts val="4250"/>
                </a:lnSpc>
                <a:spcAft>
                  <a:spcPts val="595"/>
                </a:spcAft>
              </a:pPr>
              <a:r>
                <a:rPr lang="en-US" sz="3035" kern="1200" spc="297">
                  <a:solidFill>
                    <a:srgbClr val="231F20"/>
                  </a:solidFill>
                  <a:latin typeface="DM Sans"/>
                  <a:ea typeface="+mn-ea"/>
                  <a:cs typeface="+mn-cs"/>
                  <a:sym typeface="DM Sans"/>
                </a:rPr>
                <a:t>CONCLUSION</a:t>
              </a:r>
              <a:endParaRPr lang="en-US" sz="2665" spc="261">
                <a:solidFill>
                  <a:srgbClr val="231F20"/>
                </a:solidFill>
                <a:latin typeface="DM Sans"/>
                <a:ea typeface="DM Sans"/>
                <a:cs typeface="DM Sans"/>
                <a:sym typeface="DM Sans"/>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INSIGHTS 	</a:t>
            </a:r>
            <a:br>
              <a:rPr lang="en-US" dirty="0"/>
            </a:br>
            <a:endParaRPr lang="en-US" dirty="0"/>
          </a:p>
        </p:txBody>
      </p:sp>
      <p:graphicFrame>
        <p:nvGraphicFramePr>
          <p:cNvPr id="9" name="Content Placeholder 2"/>
          <p:cNvGraphicFramePr>
            <a:graphicFrameLocks noGrp="1"/>
          </p:cNvGraphicFramePr>
          <p:nvPr>
            <p:ph idx="1"/>
          </p:nvPr>
        </p:nvGraphicFramePr>
        <p:xfrm>
          <a:off x="421152" y="1270000"/>
          <a:ext cx="3858571" cy="50652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p:cNvSpPr txBox="1"/>
          <p:nvPr/>
        </p:nvSpPr>
        <p:spPr>
          <a:xfrm>
            <a:off x="4771071" y="4213916"/>
            <a:ext cx="5925695" cy="2400657"/>
          </a:xfrm>
          <a:prstGeom prst="rect">
            <a:avLst/>
          </a:prstGeom>
          <a:noFill/>
        </p:spPr>
        <p:txBody>
          <a:bodyPr wrap="square">
            <a:spAutoFit/>
          </a:bodyPr>
          <a:lstStyle/>
          <a:p>
            <a:pPr>
              <a:buNone/>
            </a:pPr>
            <a:r>
              <a:rPr lang="en-IN" sz="1200" b="1" dirty="0">
                <a:effectLst/>
                <a:latin typeface="Verdana" panose="020B0804030504040204" pitchFamily="34" charset="0"/>
                <a:ea typeface="Times New Roman" panose="02020503050405090304" pitchFamily="18" charset="0"/>
              </a:rPr>
              <a:t>Album affinity : </a:t>
            </a:r>
            <a:endParaRPr lang="en-IN" sz="1200" dirty="0">
              <a:effectLst/>
              <a:latin typeface="Times New Roman" panose="02020503050405090304" pitchFamily="18" charset="0"/>
              <a:ea typeface="Times New Roman" panose="02020503050405090304" pitchFamily="18" charset="0"/>
            </a:endParaRPr>
          </a:p>
          <a:p>
            <a:pPr>
              <a:buNone/>
            </a:pPr>
            <a:r>
              <a:rPr lang="en-IN" sz="1200" dirty="0">
                <a:effectLst/>
                <a:latin typeface="Verdana" panose="020B0804030504040204" pitchFamily="34" charset="0"/>
                <a:ea typeface="Times New Roman" panose="02020503050405090304" pitchFamily="18" charset="0"/>
              </a:rPr>
              <a:t> </a:t>
            </a:r>
            <a:endParaRPr lang="en-IN" sz="1200" dirty="0">
              <a:effectLst/>
              <a:latin typeface="Times New Roman" panose="02020503050405090304" pitchFamily="18" charset="0"/>
              <a:ea typeface="Times New Roman" panose="02020503050405090304" pitchFamily="18" charset="0"/>
            </a:endParaRPr>
          </a:p>
          <a:p>
            <a:pPr marL="342900" lvl="0" indent="-342900">
              <a:buFont typeface="Wingdings" panose="05000000000000000000" pitchFamily="2" charset="2"/>
              <a:buChar char=""/>
            </a:pPr>
            <a:r>
              <a:rPr lang="en-IN" sz="1400" i="0" dirty="0" err="1">
                <a:effectLst/>
                <a:latin typeface="Verdana" panose="020B0804030504040204" pitchFamily="34" charset="0"/>
                <a:ea typeface="Verdana" panose="020B0804030504040204" pitchFamily="34" charset="0"/>
                <a:cs typeface="Times New Roman" panose="02020503050405090304" pitchFamily="18" charset="0"/>
              </a:rPr>
              <a:t>Mezmerize</a:t>
            </a:r>
            <a:r>
              <a:rPr lang="en-IN" sz="1400" i="0" dirty="0">
                <a:effectLst/>
                <a:latin typeface="Verdana" panose="020B0804030504040204" pitchFamily="34" charset="0"/>
                <a:ea typeface="Verdana" panose="020B0804030504040204" pitchFamily="34" charset="0"/>
                <a:cs typeface="Times New Roman" panose="02020503050405090304" pitchFamily="18" charset="0"/>
              </a:rPr>
              <a:t> and Are you experienced are the most purchased together album combo.</a:t>
            </a:r>
            <a:endParaRPr lang="en-IN" sz="1400" i="1" dirty="0">
              <a:effectLst/>
              <a:latin typeface="Times New Roman" panose="02020503050405090304" pitchFamily="18" charset="0"/>
              <a:ea typeface="Verdana" panose="020B0804030504040204" pitchFamily="34" charset="0"/>
              <a:cs typeface="Times New Roman" panose="02020503050405090304" pitchFamily="18" charset="0"/>
            </a:endParaRPr>
          </a:p>
          <a:p>
            <a:pPr marL="914400">
              <a:buNone/>
            </a:pPr>
            <a:r>
              <a:rPr lang="en-IN" sz="1400" i="0" dirty="0">
                <a:effectLst/>
                <a:latin typeface="Verdana" panose="020B0804030504040204" pitchFamily="34" charset="0"/>
                <a:ea typeface="Times New Roman" panose="02020503050405090304" pitchFamily="18" charset="0"/>
              </a:rPr>
              <a:t> </a:t>
            </a:r>
            <a:endParaRPr lang="en-IN" sz="1400" i="1" dirty="0">
              <a:effectLst/>
              <a:latin typeface="Times New Roman" panose="02020503050405090304" pitchFamily="18" charset="0"/>
              <a:ea typeface="Times New Roman" panose="02020503050405090304" pitchFamily="18" charset="0"/>
            </a:endParaRPr>
          </a:p>
          <a:p>
            <a:pPr marL="342900" lvl="0" indent="-342900">
              <a:buFont typeface="Wingdings" panose="05000000000000000000" pitchFamily="2" charset="2"/>
              <a:buChar char=""/>
            </a:pPr>
            <a:r>
              <a:rPr lang="en-IN" sz="1400" i="0" dirty="0">
                <a:effectLst/>
                <a:latin typeface="Verdana" panose="020B0804030504040204" pitchFamily="34" charset="0"/>
                <a:ea typeface="Verdana" panose="020B0804030504040204" pitchFamily="34" charset="0"/>
                <a:cs typeface="Times New Roman" panose="02020503050405090304" pitchFamily="18" charset="0"/>
              </a:rPr>
              <a:t>Pairs like The singles, My generation and Dark side of the moon, the singles are also the popular combos</a:t>
            </a:r>
            <a:endParaRPr lang="en-IN" sz="1400" i="1" dirty="0">
              <a:effectLst/>
              <a:latin typeface="Times New Roman" panose="02020503050405090304" pitchFamily="18" charset="0"/>
              <a:ea typeface="Verdana" panose="020B0804030504040204" pitchFamily="34" charset="0"/>
              <a:cs typeface="Times New Roman" panose="02020503050405090304" pitchFamily="18" charset="0"/>
            </a:endParaRPr>
          </a:p>
          <a:p>
            <a:pPr marL="914400">
              <a:buNone/>
            </a:pPr>
            <a:r>
              <a:rPr lang="en-IN" sz="1400" i="0" dirty="0">
                <a:effectLst/>
                <a:latin typeface="Verdana" panose="020B0804030504040204" pitchFamily="34" charset="0"/>
                <a:ea typeface="Times New Roman" panose="02020503050405090304" pitchFamily="18" charset="0"/>
              </a:rPr>
              <a:t> </a:t>
            </a:r>
            <a:endParaRPr lang="en-IN" sz="1400" i="1" dirty="0">
              <a:effectLst/>
              <a:latin typeface="Times New Roman" panose="02020503050405090304" pitchFamily="18" charset="0"/>
              <a:ea typeface="Times New Roman" panose="02020503050405090304" pitchFamily="18" charset="0"/>
            </a:endParaRPr>
          </a:p>
          <a:p>
            <a:pPr marL="342900" lvl="0" indent="-342900">
              <a:buFont typeface="Wingdings" panose="05000000000000000000" pitchFamily="2" charset="2"/>
              <a:buChar char=""/>
            </a:pPr>
            <a:r>
              <a:rPr lang="en-IN" sz="1400" i="0" dirty="0">
                <a:effectLst/>
                <a:latin typeface="Verdana" panose="020B0804030504040204" pitchFamily="34" charset="0"/>
                <a:ea typeface="Verdana" panose="020B0804030504040204" pitchFamily="34" charset="0"/>
                <a:cs typeface="Times New Roman" panose="02020503050405090304" pitchFamily="18" charset="0"/>
              </a:rPr>
              <a:t>My generation, The Doors, Memorize, Big ones are central album by combining them with other albums like a combo playlist can bring more sales.</a:t>
            </a:r>
            <a:endParaRPr lang="en-IN" sz="1400" i="1" dirty="0">
              <a:effectLst/>
              <a:latin typeface="Times New Roman" panose="02020503050405090304" pitchFamily="18" charset="0"/>
              <a:ea typeface="Verdana" panose="020B0804030504040204" pitchFamily="34" charset="0"/>
              <a:cs typeface="Times New Roman" panose="02020503050405090304" pitchFamily="18" charset="0"/>
            </a:endParaRPr>
          </a:p>
        </p:txBody>
      </p:sp>
      <p:graphicFrame>
        <p:nvGraphicFramePr>
          <p:cNvPr id="13" name="TextBox 4"/>
          <p:cNvGraphicFramePr/>
          <p:nvPr/>
        </p:nvGraphicFramePr>
        <p:xfrm>
          <a:off x="3075573" y="0"/>
          <a:ext cx="8198769" cy="403187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nchor="t">
            <a:normAutofit/>
          </a:bodyPr>
          <a:lstStyle/>
          <a:p>
            <a:r>
              <a:rPr lang="en-US" dirty="0"/>
              <a:t>CUSTOMER LIFETIME VALUE </a:t>
            </a:r>
          </a:p>
        </p:txBody>
      </p:sp>
      <p:pic>
        <p:nvPicPr>
          <p:cNvPr id="1026" name="Picture 2">
            <a:extLst>
              <a:ext uri="{FF2B5EF4-FFF2-40B4-BE49-F238E27FC236}">
                <a16:creationId xmlns:a16="http://schemas.microsoft.com/office/drawing/2014/main" id="{8DB45563-B90D-5BE9-459A-697CD04E55F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7334" y="1550989"/>
            <a:ext cx="8118298" cy="4922382"/>
          </a:xfrm>
          <a:prstGeom prst="rect">
            <a:avLst/>
          </a:prstGeom>
          <a:solidFill>
            <a:srgbClr val="FFFFFF"/>
          </a:solid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9" name="Rectangle 3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p:cNvCxnSpPr>
            <a:cxnSpLocks noGrp="1" noRot="1" noChangeAspect="1" noMove="1" noResize="1" noEditPoints="1" noAdjustHandles="1" noChangeArrowheads="1" noChangeShapeType="1"/>
          </p:cNvCxnSpPr>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a:cxnSpLocks noGrp="1" noRot="1" noChangeAspect="1" noMove="1" noResize="1" noEditPoints="1" noAdjustHandles="1" noChangeArrowheads="1" noChangeShapeType="1"/>
          </p:cNvCxnSpPr>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26" name="Rectangle 23"/>
          <p:cNvSpPr>
            <a:spLocks noGrp="1" noRot="1" noChangeAspect="1" noMove="1" noResize="1" noEditPoints="1" noAdjustHandles="1" noChangeArrowheads="1" noChangeShapeType="1" noTextEdit="1"/>
          </p:cNvSpPr>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5"/>
          <p:cNvSpPr>
            <a:spLocks noGrp="1" noRot="1" noChangeAspect="1" noMove="1" noResize="1" noEditPoints="1" noAdjustHandles="1" noChangeArrowheads="1" noChangeShapeType="1" noTextEdit="1"/>
          </p:cNvSpPr>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Isosceles Triangle 29"/>
          <p:cNvSpPr>
            <a:spLocks noGrp="1" noRot="1" noChangeAspect="1" noMove="1" noResize="1" noEditPoints="1" noAdjustHandles="1" noChangeArrowheads="1" noChangeShapeType="1" noTextEdit="1"/>
          </p:cNvSpPr>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27"/>
          <p:cNvSpPr>
            <a:spLocks noGrp="1" noRot="1" noChangeAspect="1" noMove="1" noResize="1" noEditPoints="1" noAdjustHandles="1" noChangeArrowheads="1" noChangeShapeType="1" noTextEdit="1"/>
          </p:cNvSpPr>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Isosceles Triangle 33"/>
          <p:cNvSpPr>
            <a:spLocks noGrp="1" noRot="1" noChangeAspect="1" noMove="1" noResize="1" noEditPoints="1" noAdjustHandles="1" noChangeArrowheads="1" noChangeShapeType="1" noTextEdit="1"/>
          </p:cNvSpPr>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Freeform: Shape 35"/>
          <p:cNvSpPr>
            <a:spLocks noGrp="1" noRot="1" noChangeAspect="1" noMove="1" noResize="1" noEditPoints="1" noAdjustHandles="1" noChangeArrowheads="1" noChangeShapeType="1" noTextEdit="1"/>
          </p:cNvSpPr>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181723" y="609600"/>
            <a:ext cx="4512989" cy="2227730"/>
          </a:xfrm>
        </p:spPr>
        <p:txBody>
          <a:bodyPr vert="horz" lIns="91440" tIns="45720" rIns="91440" bIns="45720" rtlCol="0" anchor="ctr">
            <a:normAutofit/>
          </a:bodyPr>
          <a:lstStyle/>
          <a:p>
            <a:r>
              <a:rPr lang="en-US">
                <a:solidFill>
                  <a:srgbClr val="FFFFFF"/>
                </a:solidFill>
              </a:rPr>
              <a:t>INSIGHTS 	</a:t>
            </a:r>
          </a:p>
        </p:txBody>
      </p:sp>
      <p:sp>
        <p:nvSpPr>
          <p:cNvPr id="6" name="TextBox 5"/>
          <p:cNvSpPr txBox="1"/>
          <p:nvPr/>
        </p:nvSpPr>
        <p:spPr>
          <a:xfrm>
            <a:off x="7181725" y="2837329"/>
            <a:ext cx="4512988" cy="3317938"/>
          </a:xfrm>
          <a:prstGeom prst="rect">
            <a:avLst/>
          </a:prstGeom>
        </p:spPr>
        <p:txBody>
          <a:bodyPr vert="horz" lIns="91440" tIns="45720" rIns="91440" bIns="45720" rtlCol="0" anchor="t">
            <a:normAutofit/>
          </a:bodyPr>
          <a:lstStyle/>
          <a:p>
            <a:pPr>
              <a:spcBef>
                <a:spcPts val="1000"/>
              </a:spcBef>
              <a:buClr>
                <a:schemeClr val="accent1"/>
              </a:buClr>
              <a:buSzPct val="80000"/>
              <a:buFont typeface="Wingdings 3" panose="05040102010807070707" charset="2"/>
              <a:buChar char=""/>
            </a:pPr>
            <a:r>
              <a:rPr lang="en-US">
                <a:solidFill>
                  <a:srgbClr val="FFFFFF"/>
                </a:solidFill>
                <a:effectLst/>
              </a:rPr>
              <a:t>#USA tops in terms of high customer lifetime value </a:t>
            </a:r>
          </a:p>
          <a:p>
            <a:pPr>
              <a:spcBef>
                <a:spcPts val="1000"/>
              </a:spcBef>
              <a:buClr>
                <a:schemeClr val="accent1"/>
              </a:buClr>
              <a:buSzPct val="80000"/>
              <a:buFont typeface="Wingdings 3" panose="05040102010807070707" charset="2"/>
              <a:buChar char=""/>
            </a:pPr>
            <a:r>
              <a:rPr lang="en-US">
                <a:solidFill>
                  <a:srgbClr val="FFFFFF"/>
                </a:solidFill>
                <a:effectLst/>
              </a:rPr>
              <a:t>#Belgium turns out to be the only country with 100% churn rate </a:t>
            </a:r>
          </a:p>
          <a:p>
            <a:pPr>
              <a:spcBef>
                <a:spcPts val="1000"/>
              </a:spcBef>
              <a:buClr>
                <a:schemeClr val="accent1"/>
              </a:buClr>
              <a:buSzPct val="80000"/>
              <a:buFont typeface="Wingdings 3" panose="05040102010807070707" charset="2"/>
              <a:buChar char=""/>
            </a:pPr>
            <a:r>
              <a:rPr lang="en-US">
                <a:solidFill>
                  <a:srgbClr val="FFFFFF"/>
                </a:solidFill>
                <a:effectLst/>
              </a:rPr>
              <a:t>#Medium and High LTV should be the key focus countries </a:t>
            </a:r>
            <a:endParaRPr lang="en-US">
              <a:solidFill>
                <a:srgbClr val="FFFFFF"/>
              </a:solidFill>
            </a:endParaRPr>
          </a:p>
        </p:txBody>
      </p:sp>
      <p:graphicFrame>
        <p:nvGraphicFramePr>
          <p:cNvPr id="4" name="Content Placeholder 3"/>
          <p:cNvGraphicFramePr>
            <a:graphicFrameLocks noGrp="1"/>
          </p:cNvGraphicFramePr>
          <p:nvPr>
            <p:ph idx="1"/>
          </p:nvPr>
        </p:nvGraphicFramePr>
        <p:xfrm>
          <a:off x="757251" y="1597207"/>
          <a:ext cx="3856775" cy="3752490"/>
        </p:xfrm>
        <a:graphic>
          <a:graphicData uri="http://schemas.openxmlformats.org/drawingml/2006/table">
            <a:tbl>
              <a:tblPr firstRow="1" firstCol="1" bandRow="1">
                <a:tableStyleId>{5C22544A-7EE6-4342-B048-85BDC9FD1C3A}</a:tableStyleId>
              </a:tblPr>
              <a:tblGrid>
                <a:gridCol w="1501176">
                  <a:extLst>
                    <a:ext uri="{9D8B030D-6E8A-4147-A177-3AD203B41FA5}">
                      <a16:colId xmlns:a16="http://schemas.microsoft.com/office/drawing/2014/main" val="20000"/>
                    </a:ext>
                  </a:extLst>
                </a:gridCol>
                <a:gridCol w="2355599">
                  <a:extLst>
                    <a:ext uri="{9D8B030D-6E8A-4147-A177-3AD203B41FA5}">
                      <a16:colId xmlns:a16="http://schemas.microsoft.com/office/drawing/2014/main" val="20001"/>
                    </a:ext>
                  </a:extLst>
                </a:gridCol>
              </a:tblGrid>
              <a:tr h="1064196">
                <a:tc>
                  <a:txBody>
                    <a:bodyPr/>
                    <a:lstStyle/>
                    <a:p>
                      <a:pPr>
                        <a:lnSpc>
                          <a:spcPct val="130000"/>
                        </a:lnSpc>
                        <a:buNone/>
                      </a:pPr>
                      <a:r>
                        <a:rPr lang="en-IN" sz="2600">
                          <a:effectLst/>
                        </a:rPr>
                        <a:t>Range Label</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tc>
                  <a:txBody>
                    <a:bodyPr/>
                    <a:lstStyle/>
                    <a:p>
                      <a:pPr>
                        <a:lnSpc>
                          <a:spcPct val="130000"/>
                        </a:lnSpc>
                        <a:buNone/>
                      </a:pPr>
                      <a:r>
                        <a:rPr lang="en-IN" sz="2600">
                          <a:effectLst/>
                        </a:rPr>
                        <a:t> LTV Range (approx.)</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extLst>
                  <a:ext uri="{0D108BD9-81ED-4DB2-BD59-A6C34878D82A}">
                    <a16:rowId xmlns:a16="http://schemas.microsoft.com/office/drawing/2014/main" val="10000"/>
                  </a:ext>
                </a:extLst>
              </a:tr>
              <a:tr h="541366">
                <a:tc>
                  <a:txBody>
                    <a:bodyPr/>
                    <a:lstStyle/>
                    <a:p>
                      <a:pPr>
                        <a:lnSpc>
                          <a:spcPct val="130000"/>
                        </a:lnSpc>
                        <a:buNone/>
                      </a:pPr>
                      <a:r>
                        <a:rPr lang="en-IN" sz="2600">
                          <a:effectLst/>
                        </a:rPr>
                        <a:t>Low</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tc>
                  <a:txBody>
                    <a:bodyPr/>
                    <a:lstStyle/>
                    <a:p>
                      <a:pPr>
                        <a:lnSpc>
                          <a:spcPct val="130000"/>
                        </a:lnSpc>
                        <a:buNone/>
                      </a:pPr>
                      <a:r>
                        <a:rPr lang="en-IN" sz="2600">
                          <a:effectLst/>
                        </a:rPr>
                        <a:t> 0 – 250</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extLst>
                  <a:ext uri="{0D108BD9-81ED-4DB2-BD59-A6C34878D82A}">
                    <a16:rowId xmlns:a16="http://schemas.microsoft.com/office/drawing/2014/main" val="10001"/>
                  </a:ext>
                </a:extLst>
              </a:tr>
              <a:tr h="541366">
                <a:tc>
                  <a:txBody>
                    <a:bodyPr/>
                    <a:lstStyle/>
                    <a:p>
                      <a:pPr>
                        <a:lnSpc>
                          <a:spcPct val="130000"/>
                        </a:lnSpc>
                        <a:buNone/>
                      </a:pPr>
                      <a:r>
                        <a:rPr lang="en-IN" sz="2600">
                          <a:effectLst/>
                        </a:rPr>
                        <a:t>Medium</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tc>
                  <a:txBody>
                    <a:bodyPr/>
                    <a:lstStyle/>
                    <a:p>
                      <a:pPr>
                        <a:lnSpc>
                          <a:spcPct val="130000"/>
                        </a:lnSpc>
                        <a:buNone/>
                      </a:pPr>
                      <a:r>
                        <a:rPr lang="en-IN" sz="2600">
                          <a:effectLst/>
                        </a:rPr>
                        <a:t> 251 – 500</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extLst>
                  <a:ext uri="{0D108BD9-81ED-4DB2-BD59-A6C34878D82A}">
                    <a16:rowId xmlns:a16="http://schemas.microsoft.com/office/drawing/2014/main" val="10002"/>
                  </a:ext>
                </a:extLst>
              </a:tr>
              <a:tr h="541366">
                <a:tc>
                  <a:txBody>
                    <a:bodyPr/>
                    <a:lstStyle/>
                    <a:p>
                      <a:pPr>
                        <a:lnSpc>
                          <a:spcPct val="130000"/>
                        </a:lnSpc>
                        <a:buNone/>
                      </a:pPr>
                      <a:r>
                        <a:rPr lang="en-IN" sz="2600">
                          <a:effectLst/>
                        </a:rPr>
                        <a:t>High</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tc>
                  <a:txBody>
                    <a:bodyPr/>
                    <a:lstStyle/>
                    <a:p>
                      <a:pPr>
                        <a:lnSpc>
                          <a:spcPct val="130000"/>
                        </a:lnSpc>
                        <a:buNone/>
                      </a:pPr>
                      <a:r>
                        <a:rPr lang="en-IN" sz="2600">
                          <a:effectLst/>
                        </a:rPr>
                        <a:t> 501 – 750</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extLst>
                  <a:ext uri="{0D108BD9-81ED-4DB2-BD59-A6C34878D82A}">
                    <a16:rowId xmlns:a16="http://schemas.microsoft.com/office/drawing/2014/main" val="10003"/>
                  </a:ext>
                </a:extLst>
              </a:tr>
              <a:tr h="1064196">
                <a:tc>
                  <a:txBody>
                    <a:bodyPr/>
                    <a:lstStyle/>
                    <a:p>
                      <a:pPr>
                        <a:lnSpc>
                          <a:spcPct val="130000"/>
                        </a:lnSpc>
                        <a:buNone/>
                      </a:pPr>
                      <a:r>
                        <a:rPr lang="en-IN" sz="2600">
                          <a:effectLst/>
                        </a:rPr>
                        <a:t>Very High</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tc>
                  <a:txBody>
                    <a:bodyPr/>
                    <a:lstStyle/>
                    <a:p>
                      <a:pPr>
                        <a:lnSpc>
                          <a:spcPct val="130000"/>
                        </a:lnSpc>
                        <a:buNone/>
                      </a:pPr>
                      <a:r>
                        <a:rPr lang="en-IN" sz="2600">
                          <a:effectLst/>
                        </a:rPr>
                        <a:t> 751 – 1050</a:t>
                      </a:r>
                      <a:endParaRPr lang="en-IN" sz="2600">
                        <a:solidFill>
                          <a:srgbClr val="5F5F5F"/>
                        </a:solidFill>
                        <a:effectLst/>
                        <a:latin typeface="Times New Roman" panose="02020503050405090304" pitchFamily="18" charset="0"/>
                        <a:ea typeface="Times New Roman" panose="02020503050405090304" pitchFamily="18" charset="0"/>
                      </a:endParaRPr>
                    </a:p>
                  </a:txBody>
                  <a:tcPr marL="20947" marR="20947" marT="20947" marB="20947"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Rot="1" noChangeAspect="1" noMove="1" noResize="1" noEditPoints="1" noAdjustHandles="1" noChangeArrowheads="1" noChangeShapeType="1"/>
          </p:cNvPicPr>
          <p:nvPr/>
        </p:nvPicPr>
        <p:blipFill>
          <a:blip r:embed="rId2"/>
          <a:stretch>
            <a:fillRect/>
          </a:stretch>
        </p:blipFill>
        <p:spPr>
          <a:xfrm>
            <a:off x="677863" y="878306"/>
            <a:ext cx="8596312" cy="516372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49562" y="609600"/>
            <a:ext cx="6424440" cy="1320800"/>
          </a:xfrm>
        </p:spPr>
        <p:txBody>
          <a:bodyPr>
            <a:normAutofit/>
          </a:bodyPr>
          <a:lstStyle/>
          <a:p>
            <a:r>
              <a:rPr lang="en-US" dirty="0"/>
              <a:t>CONCLUSION </a:t>
            </a:r>
          </a:p>
        </p:txBody>
      </p:sp>
      <p:pic>
        <p:nvPicPr>
          <p:cNvPr id="16" name="Picture 15" descr="Audio sound board"/>
          <p:cNvPicPr>
            <a:picLocks noChangeAspect="1"/>
          </p:cNvPicPr>
          <p:nvPr/>
        </p:nvPicPr>
        <p:blipFill>
          <a:blip r:embed="rId2"/>
          <a:srcRect l="52174" t="142" r="21291" b="-1"/>
          <a:stretch>
            <a:fillRect/>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22" name="Isosceles Triangle 21"/>
          <p:cNvSpPr>
            <a:spLocks noGrp="1" noRot="1" noChangeAspect="1" noMove="1" noResize="1" noEditPoints="1" noAdjustHandles="1" noChangeArrowheads="1" noChangeShapeType="1" noTextEdit="1"/>
          </p:cNvSpPr>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Content Placeholder 7"/>
          <p:cNvSpPr>
            <a:spLocks noGrp="1"/>
          </p:cNvSpPr>
          <p:nvPr>
            <p:ph idx="1"/>
          </p:nvPr>
        </p:nvSpPr>
        <p:spPr>
          <a:xfrm>
            <a:off x="2849562" y="1685925"/>
            <a:ext cx="6424440" cy="4672013"/>
          </a:xfrm>
        </p:spPr>
        <p:txBody>
          <a:bodyPr>
            <a:normAutofit/>
          </a:bodyPr>
          <a:lstStyle/>
          <a:p>
            <a:pPr marL="518160" lvl="1" indent="-259080">
              <a:lnSpc>
                <a:spcPct val="90000"/>
              </a:lnSpc>
              <a:spcBef>
                <a:spcPct val="0"/>
              </a:spcBef>
              <a:buFont typeface="Arial" panose="020B0604020202090204"/>
              <a:buChar char="•"/>
            </a:pPr>
            <a:r>
              <a:rPr lang="en-US" b="1" dirty="0">
                <a:latin typeface="Open Sans Bold"/>
                <a:ea typeface="Open Sans Bold"/>
                <a:cs typeface="Open Sans Bold"/>
                <a:sym typeface="Open Sans Bold"/>
              </a:rPr>
              <a:t>Data Integrity and Accu</a:t>
            </a:r>
            <a:r>
              <a:rPr lang="en-US" b="1" u="none" dirty="0">
                <a:latin typeface="Open Sans Bold"/>
                <a:ea typeface="Open Sans Bold"/>
                <a:cs typeface="Open Sans Bold"/>
                <a:sym typeface="Open Sans Bold"/>
              </a:rPr>
              <a:t>racy:</a:t>
            </a:r>
            <a:r>
              <a:rPr lang="en-US" u="none" dirty="0">
                <a:latin typeface="Open Sans"/>
                <a:ea typeface="Open Sans"/>
                <a:cs typeface="Open Sans"/>
                <a:sym typeface="Open Sans"/>
              </a:rPr>
              <a:t> Steps to address null values and duplicate entries have ensured the accuracy and reliability of the Chinook database for meaningful analysis.</a:t>
            </a:r>
          </a:p>
          <a:p>
            <a:pPr>
              <a:lnSpc>
                <a:spcPct val="90000"/>
              </a:lnSpc>
              <a:spcBef>
                <a:spcPct val="0"/>
              </a:spcBef>
            </a:pPr>
            <a:endParaRPr lang="en-US" u="none" dirty="0">
              <a:latin typeface="Open Sans"/>
              <a:ea typeface="Open Sans"/>
              <a:cs typeface="Open Sans"/>
              <a:sym typeface="Open Sans"/>
            </a:endParaRPr>
          </a:p>
          <a:p>
            <a:pPr marL="518160" lvl="1" indent="-259080">
              <a:lnSpc>
                <a:spcPct val="90000"/>
              </a:lnSpc>
              <a:spcBef>
                <a:spcPct val="0"/>
              </a:spcBef>
              <a:buFont typeface="Arial" panose="020B0604020202090204"/>
              <a:buChar char="•"/>
            </a:pPr>
            <a:r>
              <a:rPr lang="en-US" b="1" u="none" dirty="0">
                <a:latin typeface="Open Sans Bold"/>
                <a:ea typeface="Open Sans Bold"/>
                <a:cs typeface="Open Sans Bold"/>
                <a:sym typeface="Open Sans Bold"/>
              </a:rPr>
              <a:t>Genre Popularity:</a:t>
            </a:r>
            <a:r>
              <a:rPr lang="en-US" u="none" dirty="0">
                <a:latin typeface="Open Sans"/>
                <a:ea typeface="Open Sans"/>
                <a:cs typeface="Open Sans"/>
                <a:sym typeface="Open Sans"/>
              </a:rPr>
              <a:t> Rock emerges as the dominant genre, especially in the USA, contributing significantly to sales. Strategic investment in Rock music can drive customer engagement and revenue growth. Regions like Brazil show unique preferences for genres such as Alternative &amp; Punk and Metal, indicating the need for regionalized marketing strategies.</a:t>
            </a:r>
          </a:p>
          <a:p>
            <a:pPr>
              <a:lnSpc>
                <a:spcPct val="90000"/>
              </a:lnSpc>
              <a:spcBef>
                <a:spcPct val="0"/>
              </a:spcBef>
            </a:pPr>
            <a:endParaRPr lang="en-US" u="none" dirty="0">
              <a:latin typeface="Open Sans"/>
              <a:ea typeface="Open Sans"/>
              <a:cs typeface="Open Sans"/>
              <a:sym typeface="Open Sans"/>
            </a:endParaRPr>
          </a:p>
          <a:p>
            <a:pPr marL="518160" lvl="1" indent="-259080">
              <a:lnSpc>
                <a:spcPct val="90000"/>
              </a:lnSpc>
              <a:spcBef>
                <a:spcPct val="0"/>
              </a:spcBef>
              <a:buFont typeface="Arial" panose="020B0604020202090204"/>
              <a:buChar char="•"/>
            </a:pPr>
            <a:r>
              <a:rPr lang="en-US" b="1" u="none" dirty="0">
                <a:latin typeface="Open Sans Bold"/>
                <a:ea typeface="Open Sans Bold"/>
                <a:cs typeface="Open Sans Bold"/>
                <a:sym typeface="Open Sans Bold"/>
              </a:rPr>
              <a:t>Customer Insights:</a:t>
            </a:r>
            <a:r>
              <a:rPr lang="en-US" u="none" dirty="0">
                <a:latin typeface="Open Sans"/>
                <a:ea typeface="Open Sans"/>
                <a:cs typeface="Open Sans"/>
                <a:sym typeface="Open Sans"/>
              </a:rPr>
              <a:t> Long-term customers demonstrate higher spending and loyalty, offering opportunities for premium services and exclusive promotions. Meanwhile, new customers represent growth potential through personalized marketing efforts.</a:t>
            </a:r>
          </a:p>
          <a:p>
            <a:pPr marL="0" lvl="0" indent="0">
              <a:lnSpc>
                <a:spcPct val="90000"/>
              </a:lnSpc>
              <a:spcBef>
                <a:spcPct val="0"/>
              </a:spcBef>
            </a:pPr>
            <a:endParaRPr lang="en-US" u="none" dirty="0">
              <a:latin typeface="Open Sans"/>
              <a:ea typeface="Open Sans"/>
              <a:cs typeface="Open Sans"/>
              <a:sym typeface="Open Sans"/>
            </a:endParaRPr>
          </a:p>
          <a:p>
            <a:pPr>
              <a:lnSpc>
                <a:spcPct val="90000"/>
              </a:lnSpc>
            </a:pP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271" y="138112"/>
            <a:ext cx="8596668" cy="1320800"/>
          </a:xfrm>
        </p:spPr>
        <p:txBody>
          <a:bodyPr/>
          <a:lstStyle/>
          <a:p>
            <a:r>
              <a:rPr lang="en-US" dirty="0"/>
              <a:t>RECOMMENDATIONS </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270" y="625642"/>
            <a:ext cx="9552517" cy="60942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FB7D8-AB80-6AA2-32E7-8B77CF17D102}"/>
              </a:ext>
            </a:extLst>
          </p:cNvPr>
          <p:cNvSpPr>
            <a:spLocks noGrp="1"/>
          </p:cNvSpPr>
          <p:nvPr>
            <p:ph type="title"/>
          </p:nvPr>
        </p:nvSpPr>
        <p:spPr/>
        <p:txBody>
          <a:bodyPr/>
          <a:lstStyle/>
          <a:p>
            <a:r>
              <a:rPr lang="en-US" dirty="0"/>
              <a:t>POWER BI DASHBOARD </a:t>
            </a:r>
          </a:p>
        </p:txBody>
      </p:sp>
      <p:pic>
        <p:nvPicPr>
          <p:cNvPr id="4" name="Picture 3">
            <a:extLst>
              <a:ext uri="{FF2B5EF4-FFF2-40B4-BE49-F238E27FC236}">
                <a16:creationId xmlns:a16="http://schemas.microsoft.com/office/drawing/2014/main" id="{CEC1FA5E-07D0-87BB-FA73-3962D84533CA}"/>
              </a:ext>
            </a:extLst>
          </p:cNvPr>
          <p:cNvPicPr>
            <a:picLocks noChangeAspect="1"/>
          </p:cNvPicPr>
          <p:nvPr/>
        </p:nvPicPr>
        <p:blipFill rotWithShape="1">
          <a:blip r:embed="rId2"/>
          <a:srcRect l="6470" t="20740" r="20845" b="14074"/>
          <a:stretch/>
        </p:blipFill>
        <p:spPr bwMode="auto">
          <a:xfrm>
            <a:off x="677333" y="1397001"/>
            <a:ext cx="8442603" cy="45105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6268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D5505-8D12-9202-14DF-10EDEBA28FC2}"/>
              </a:ext>
            </a:extLst>
          </p:cNvPr>
          <p:cNvSpPr>
            <a:spLocks noGrp="1"/>
          </p:cNvSpPr>
          <p:nvPr>
            <p:ph type="title"/>
          </p:nvPr>
        </p:nvSpPr>
        <p:spPr>
          <a:xfrm>
            <a:off x="677334" y="609600"/>
            <a:ext cx="8596668" cy="1320800"/>
          </a:xfrm>
        </p:spPr>
        <p:txBody>
          <a:bodyPr anchor="t">
            <a:normAutofit/>
          </a:bodyPr>
          <a:lstStyle/>
          <a:p>
            <a:r>
              <a:rPr lang="en-US" dirty="0"/>
              <a:t>Description of DASHBOARD</a:t>
            </a:r>
          </a:p>
        </p:txBody>
      </p:sp>
      <p:sp>
        <p:nvSpPr>
          <p:cNvPr id="3" name="Content Placeholder 2">
            <a:extLst>
              <a:ext uri="{FF2B5EF4-FFF2-40B4-BE49-F238E27FC236}">
                <a16:creationId xmlns:a16="http://schemas.microsoft.com/office/drawing/2014/main" id="{B2622195-34AD-4E37-9AB8-120B77780254}"/>
              </a:ext>
            </a:extLst>
          </p:cNvPr>
          <p:cNvSpPr>
            <a:spLocks noGrp="1"/>
          </p:cNvSpPr>
          <p:nvPr>
            <p:ph sz="half" idx="1"/>
          </p:nvPr>
        </p:nvSpPr>
        <p:spPr>
          <a:xfrm>
            <a:off x="677334" y="1768839"/>
            <a:ext cx="4734115" cy="4272522"/>
          </a:xfrm>
        </p:spPr>
        <p:txBody>
          <a:bodyPr>
            <a:noAutofit/>
          </a:bodyPr>
          <a:lstStyle/>
          <a:p>
            <a:pPr>
              <a:lnSpc>
                <a:spcPct val="90000"/>
              </a:lnSpc>
              <a:buNone/>
            </a:pPr>
            <a:r>
              <a:rPr lang="en-IN" sz="1600" dirty="0">
                <a:effectLst/>
              </a:rPr>
              <a:t>This interactive dashboard provides a comprehensive overview of music sales and customer behaviour across countries. Key insights include:</a:t>
            </a:r>
          </a:p>
          <a:p>
            <a:pPr marL="342900" lvl="0" indent="-342900">
              <a:lnSpc>
                <a:spcPct val="90000"/>
              </a:lnSpc>
              <a:buSzPts val="1000"/>
              <a:buFont typeface="Symbol" pitchFamily="2" charset="2"/>
              <a:buChar char=""/>
              <a:tabLst>
                <a:tab pos="457200" algn="l"/>
              </a:tabLst>
            </a:pPr>
            <a:r>
              <a:rPr lang="en-IN" sz="1600" dirty="0">
                <a:effectLst/>
              </a:rPr>
              <a:t>Top 10 Artists and Genres by total revenue</a:t>
            </a:r>
          </a:p>
          <a:p>
            <a:pPr marL="342900" lvl="0" indent="-342900">
              <a:lnSpc>
                <a:spcPct val="90000"/>
              </a:lnSpc>
              <a:buSzPts val="1000"/>
              <a:buFont typeface="Symbol" pitchFamily="2" charset="2"/>
              <a:buChar char=""/>
              <a:tabLst>
                <a:tab pos="457200" algn="l"/>
              </a:tabLst>
            </a:pPr>
            <a:r>
              <a:rPr lang="en-IN" sz="1600" dirty="0">
                <a:effectLst/>
              </a:rPr>
              <a:t>Customer segmentation: Top revenue-generating customers and those inactive for 3+ months</a:t>
            </a:r>
          </a:p>
          <a:p>
            <a:pPr marL="342900" lvl="0" indent="-342900">
              <a:lnSpc>
                <a:spcPct val="90000"/>
              </a:lnSpc>
              <a:buSzPts val="1000"/>
              <a:buFont typeface="Symbol" pitchFamily="2" charset="2"/>
              <a:buChar char=""/>
              <a:tabLst>
                <a:tab pos="457200" algn="l"/>
              </a:tabLst>
            </a:pPr>
            <a:r>
              <a:rPr lang="en-IN" sz="1600" dirty="0">
                <a:effectLst/>
              </a:rPr>
              <a:t>Geographic distribution of risk profiles with map visualization</a:t>
            </a:r>
          </a:p>
          <a:p>
            <a:pPr marL="342900" lvl="0" indent="-342900">
              <a:lnSpc>
                <a:spcPct val="90000"/>
              </a:lnSpc>
              <a:buSzPts val="1000"/>
              <a:buFont typeface="Symbol" pitchFamily="2" charset="2"/>
              <a:buChar char=""/>
              <a:tabLst>
                <a:tab pos="457200" algn="l"/>
              </a:tabLst>
            </a:pPr>
            <a:r>
              <a:rPr lang="en-IN" sz="1600" dirty="0">
                <a:effectLst/>
              </a:rPr>
              <a:t>Country-wise purchasing behaviour using bar charts</a:t>
            </a:r>
          </a:p>
          <a:p>
            <a:pPr marL="342900" lvl="0" indent="-342900">
              <a:lnSpc>
                <a:spcPct val="90000"/>
              </a:lnSpc>
              <a:buSzPts val="1000"/>
              <a:buFont typeface="Symbol" pitchFamily="2" charset="2"/>
              <a:buChar char=""/>
              <a:tabLst>
                <a:tab pos="457200" algn="l"/>
              </a:tabLst>
            </a:pPr>
            <a:r>
              <a:rPr lang="en-IN" sz="1600" dirty="0">
                <a:effectLst/>
              </a:rPr>
              <a:t>An interactive slicer to filter insights by selected countries</a:t>
            </a:r>
          </a:p>
          <a:p>
            <a:pPr marL="342900" lvl="0" indent="-342900">
              <a:lnSpc>
                <a:spcPct val="90000"/>
              </a:lnSpc>
              <a:buSzPts val="1000"/>
              <a:buFont typeface="Symbol" pitchFamily="2" charset="2"/>
              <a:buChar char=""/>
              <a:tabLst>
                <a:tab pos="457200" algn="l"/>
              </a:tabLst>
            </a:pPr>
            <a:r>
              <a:rPr lang="en-IN" sz="1600" dirty="0">
                <a:effectLst/>
              </a:rPr>
              <a:t>Key KPI card showing average amount spent per customer</a:t>
            </a:r>
          </a:p>
          <a:p>
            <a:pPr>
              <a:lnSpc>
                <a:spcPct val="90000"/>
              </a:lnSpc>
            </a:pPr>
            <a:endParaRPr lang="en-US" sz="1600" dirty="0"/>
          </a:p>
        </p:txBody>
      </p:sp>
      <p:pic>
        <p:nvPicPr>
          <p:cNvPr id="7" name="Picture 6" descr="A room with shelves full of vinyl records&#10;&#10;AI-generated content may be incorrect.">
            <a:extLst>
              <a:ext uri="{FF2B5EF4-FFF2-40B4-BE49-F238E27FC236}">
                <a16:creationId xmlns:a16="http://schemas.microsoft.com/office/drawing/2014/main" id="{82ED3645-C078-0BB9-DA9A-56D9FBA20B77}"/>
              </a:ext>
            </a:extLst>
          </p:cNvPr>
          <p:cNvPicPr>
            <a:picLocks noChangeAspect="1"/>
          </p:cNvPicPr>
          <p:nvPr/>
        </p:nvPicPr>
        <p:blipFill>
          <a:blip r:embed="rId2">
            <a:extLst>
              <a:ext uri="{837473B0-CC2E-450A-ABE3-18F120FF3D39}">
                <a1611:picAttrSrcUrl xmlns:a1611="http://schemas.microsoft.com/office/drawing/2016/11/main" r:id="rId3"/>
              </a:ext>
            </a:extLst>
          </a:blip>
          <a:srcRect l="19115" r="8921" b="2"/>
          <a:stretch/>
        </p:blipFill>
        <p:spPr>
          <a:xfrm>
            <a:off x="5899460" y="2160589"/>
            <a:ext cx="4183994" cy="3013348"/>
          </a:xfrm>
          <a:prstGeom prst="rect">
            <a:avLst/>
          </a:prstGeom>
          <a:noFill/>
        </p:spPr>
      </p:pic>
    </p:spTree>
    <p:extLst>
      <p:ext uri="{BB962C8B-B14F-4D97-AF65-F5344CB8AC3E}">
        <p14:creationId xmlns:p14="http://schemas.microsoft.com/office/powerpoint/2010/main" val="3160630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49562" y="609600"/>
            <a:ext cx="6424440" cy="1320800"/>
          </a:xfrm>
        </p:spPr>
        <p:txBody>
          <a:bodyPr>
            <a:normAutofit/>
          </a:bodyPr>
          <a:lstStyle/>
          <a:p>
            <a:r>
              <a:rPr lang="en-US" b="1" spc="703">
                <a:latin typeface="Oswald Bold"/>
                <a:ea typeface="Oswald Bold"/>
                <a:cs typeface="Oswald Bold"/>
                <a:sym typeface="Oswald Bold"/>
              </a:rPr>
              <a:t>ABOUT CHINOOK</a:t>
            </a:r>
            <a:br>
              <a:rPr lang="en-US" b="1" spc="703">
                <a:latin typeface="Oswald Bold"/>
                <a:ea typeface="Oswald Bold"/>
                <a:cs typeface="Oswald Bold"/>
                <a:sym typeface="Oswald Bold"/>
              </a:rPr>
            </a:br>
            <a:endParaRPr lang="en-US" dirty="0"/>
          </a:p>
        </p:txBody>
      </p:sp>
      <p:pic>
        <p:nvPicPr>
          <p:cNvPr id="5" name="Picture 4" descr="A harmonica on a music sheet"/>
          <p:cNvPicPr>
            <a:picLocks noChangeAspect="1"/>
          </p:cNvPicPr>
          <p:nvPr/>
        </p:nvPicPr>
        <p:blipFill>
          <a:blip r:embed="rId2"/>
          <a:srcRect l="29809" r="43618" b="1"/>
          <a:stretch>
            <a:fillRect/>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9" name="Isosceles Triangle 8"/>
          <p:cNvSpPr>
            <a:spLocks noGrp="1" noRot="1" noChangeAspect="1" noMove="1" noResize="1" noEditPoints="1" noAdjustHandles="1" noChangeArrowheads="1" noChangeShapeType="1" noTextEdit="1"/>
          </p:cNvSpPr>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p:cNvSpPr>
            <a:spLocks noGrp="1"/>
          </p:cNvSpPr>
          <p:nvPr>
            <p:ph idx="1"/>
          </p:nvPr>
        </p:nvSpPr>
        <p:spPr>
          <a:xfrm>
            <a:off x="2849562" y="2160589"/>
            <a:ext cx="6424440" cy="3880773"/>
          </a:xfrm>
        </p:spPr>
        <p:txBody>
          <a:bodyPr>
            <a:normAutofit/>
          </a:bodyPr>
          <a:lstStyle/>
          <a:p>
            <a:r>
              <a:rPr lang="en-US">
                <a:latin typeface="Open Sans"/>
                <a:ea typeface="Open Sans"/>
                <a:cs typeface="Open Sans"/>
                <a:sym typeface="Open Sans"/>
              </a:rPr>
              <a:t>Chinook Music Store is a renowned platform that offers a diverse collection of music records in physical formats, catering to a global audience of music enthusiasts. With a rich catalog spanning various genres and artists, Chinook has established itself as a trusted destination for quality music. As the music industry evolves, understanding customer preferences and market dynamics has become increasingly vital for maintaining a competitive edge and driving business growth.</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49562" y="609600"/>
            <a:ext cx="6424440" cy="1320800"/>
          </a:xfrm>
        </p:spPr>
        <p:txBody>
          <a:bodyPr>
            <a:normAutofit/>
          </a:bodyPr>
          <a:lstStyle/>
          <a:p>
            <a:r>
              <a:rPr lang="en-US" b="1" spc="757">
                <a:latin typeface="Oswald Bold"/>
                <a:ea typeface="Oswald Bold"/>
                <a:cs typeface="Oswald Bold"/>
                <a:sym typeface="Oswald Bold"/>
              </a:rPr>
              <a:t>OBJECTIVE</a:t>
            </a:r>
            <a:br>
              <a:rPr lang="en-US" b="1" spc="757">
                <a:latin typeface="Oswald Bold"/>
                <a:ea typeface="Oswald Bold"/>
                <a:cs typeface="Oswald Bold"/>
                <a:sym typeface="Oswald Bold"/>
              </a:rPr>
            </a:br>
            <a:endParaRPr lang="en-US" dirty="0"/>
          </a:p>
        </p:txBody>
      </p:sp>
      <p:pic>
        <p:nvPicPr>
          <p:cNvPr id="5" name="Picture 4" descr="Angled shot of pen on a graph"/>
          <p:cNvPicPr>
            <a:picLocks noChangeAspect="1"/>
          </p:cNvPicPr>
          <p:nvPr/>
        </p:nvPicPr>
        <p:blipFill>
          <a:blip r:embed="rId2"/>
          <a:srcRect l="24706" t="141" r="48758"/>
          <a:stretch>
            <a:fillRect/>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16" name="Isosceles Triangle 13"/>
          <p:cNvSpPr>
            <a:spLocks noGrp="1" noRot="1" noChangeAspect="1" noMove="1" noResize="1" noEditPoints="1" noAdjustHandles="1" noChangeArrowheads="1" noChangeShapeType="1" noTextEdit="1"/>
          </p:cNvSpPr>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p:cNvSpPr>
            <a:spLocks noGrp="1"/>
          </p:cNvSpPr>
          <p:nvPr>
            <p:ph idx="1"/>
          </p:nvPr>
        </p:nvSpPr>
        <p:spPr>
          <a:xfrm>
            <a:off x="2849562" y="2160589"/>
            <a:ext cx="6424440" cy="3880773"/>
          </a:xfrm>
        </p:spPr>
        <p:txBody>
          <a:bodyPr>
            <a:normAutofit/>
          </a:bodyPr>
          <a:lstStyle/>
          <a:p>
            <a:r>
              <a:rPr lang="en-US" spc="228">
                <a:latin typeface="Open Sans"/>
                <a:ea typeface="Open Sans"/>
                <a:cs typeface="Open Sans"/>
                <a:sym typeface="Open Sans"/>
              </a:rPr>
              <a:t>The primary objective of this analysis is to examine Chinook's sales data to uncover actionable insights that can inform strategic decisions. By analyzing customer demographics, purchasing patterns, and sales performance across genres and geographies, the aim is to identify key trends and opportunities. These insights will be used to recommend strategies that enhance customer engagement, optimize inventory management, and boost revenue in the physical music market.</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5" name="Group 124"/>
          <p:cNvGrpSpPr>
            <a:grpSpLocks noGrp="1" noUngrp="1" noRot="1" noChangeAspect="1" noMove="1" noResize="1"/>
          </p:cNvGrpSpPr>
          <p:nvPr/>
        </p:nvGrpSpPr>
        <p:grpSpPr>
          <a:xfrm>
            <a:off x="0" y="-8467"/>
            <a:ext cx="12192000" cy="6866467"/>
            <a:chOff x="0" y="-8467"/>
            <a:chExt cx="12192000" cy="6866467"/>
          </a:xfrm>
        </p:grpSpPr>
        <p:cxnSp>
          <p:nvCxnSpPr>
            <p:cNvPr id="126" name="Straight Connector 125"/>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8"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9"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0" name="Isosceles Triangle 129"/>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1"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2"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3"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4" name="Isosceles Triangle 133"/>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5" name="Isosceles Triangle 134"/>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137" name="Rectangle 136"/>
          <p:cNvSpPr>
            <a:spLocks noGrp="1" noRot="1" noChangeAspect="1" noMove="1" noResize="1" noEditPoints="1" noAdjustHandles="1" noChangeArrowheads="1" noChangeShapeType="1" noTextEdit="1"/>
          </p:cNvSpPr>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9" name="Group 138"/>
          <p:cNvGrpSpPr>
            <a:grpSpLocks noGrp="1" noUngrp="1" noRot="1" noChangeAspect="1" noMove="1" noResize="1"/>
          </p:cNvGrpSpPr>
          <p:nvPr/>
        </p:nvGrpSpPr>
        <p:grpSpPr>
          <a:xfrm>
            <a:off x="0" y="-8467"/>
            <a:ext cx="12192000" cy="6866467"/>
            <a:chOff x="0" y="-8467"/>
            <a:chExt cx="12192000" cy="6866467"/>
          </a:xfrm>
        </p:grpSpPr>
        <p:cxnSp>
          <p:nvCxnSpPr>
            <p:cNvPr id="140" name="Straight Connector 139"/>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3" name="Isosceles Triangle 142"/>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7" name="Isosceles Triangle 146"/>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8" name="Isosceles Triangle 147"/>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150" name="Rectangle 149"/>
          <p:cNvSpPr>
            <a:spLocks noGrp="1" noRot="1" noChangeAspect="1" noMove="1" noResize="1" noEditPoints="1" noAdjustHandles="1" noChangeArrowheads="1" noChangeShapeType="1" noTextEdit="1"/>
          </p:cNvSpPr>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2"/>
          <a:srcRect l="25062" t="25294" r="7903" b="18823"/>
          <a:stretch>
            <a:fillRect/>
          </a:stretch>
        </p:blipFill>
        <p:spPr>
          <a:xfrm>
            <a:off x="601758" y="480060"/>
            <a:ext cx="11113230" cy="576357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4" name="Group 23"/>
          <p:cNvGrpSpPr>
            <a:grpSpLocks noGrp="1" noUngrp="1" noRot="1" noChangeAspect="1" noMove="1" noResize="1"/>
          </p:cNvGrpSpPr>
          <p:nvPr/>
        </p:nvGrpSpPr>
        <p:grpSpPr>
          <a:xfrm>
            <a:off x="0" y="-8467"/>
            <a:ext cx="12192000" cy="6866467"/>
            <a:chOff x="0" y="-8467"/>
            <a:chExt cx="12192000" cy="6866467"/>
          </a:xfrm>
        </p:grpSpPr>
        <p:cxnSp>
          <p:nvCxnSpPr>
            <p:cNvPr id="12" name="Straight Connector 1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p:cNvSpPr>
            <a:spLocks noGrp="1" noRot="1" noChangeAspect="1" noMove="1" noResize="1" noEditPoints="1" noAdjustHandles="1" noChangeArrowheads="1" noChangeShapeType="1" noTextEdit="1"/>
          </p:cNvSpPr>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a:grpSpLocks noGrp="1" noUngrp="1" noRot="1" noChangeAspect="1" noMove="1" noResize="1"/>
          </p:cNvGrpSpPr>
          <p:nvPr/>
        </p:nvGrpSpPr>
        <p:grpSpPr>
          <a:xfrm>
            <a:off x="0" y="-8467"/>
            <a:ext cx="12192000" cy="6866467"/>
            <a:chOff x="0" y="-8467"/>
            <a:chExt cx="12192000" cy="6866467"/>
          </a:xfrm>
        </p:grpSpPr>
        <p:cxnSp>
          <p:nvCxnSpPr>
            <p:cNvPr id="26" name="Straight Connector 25"/>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Isosceles Triangle 32"/>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Isosceles Triangle 33"/>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6" name="Rectangle 35"/>
          <p:cNvSpPr>
            <a:spLocks noGrp="1" noRot="1" noChangeAspect="1" noMove="1" noResize="1" noEditPoints="1" noAdjustHandles="1" noChangeArrowheads="1" noChangeShapeType="1" noTextEdit="1"/>
          </p:cNvSpPr>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srcRect l="24877" t="24706" r="7476" b="18823"/>
          <a:stretch>
            <a:fillRect/>
          </a:stretch>
        </p:blipFill>
        <p:spPr>
          <a:xfrm>
            <a:off x="601758" y="560113"/>
            <a:ext cx="10999692" cy="58178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472" y="271462"/>
            <a:ext cx="8596668" cy="1320800"/>
          </a:xfrm>
        </p:spPr>
        <p:txBody>
          <a:bodyPr/>
          <a:lstStyle/>
          <a:p>
            <a:r>
              <a:rPr lang="en-US" sz="3600" b="1" dirty="0">
                <a:solidFill>
                  <a:srgbClr val="000000"/>
                </a:solidFill>
                <a:latin typeface="Oswald Bold"/>
                <a:ea typeface="Oswald Bold"/>
                <a:cs typeface="Oswald Bold"/>
                <a:sym typeface="Oswald Bold"/>
              </a:rPr>
              <a:t>DATABASE SCHEMA</a:t>
            </a:r>
            <a:br>
              <a:rPr lang="en-US" sz="3600" b="1" dirty="0">
                <a:solidFill>
                  <a:srgbClr val="000000"/>
                </a:solidFill>
                <a:latin typeface="Oswald Bold"/>
                <a:ea typeface="Oswald Bold"/>
                <a:cs typeface="Oswald Bold"/>
                <a:sym typeface="Oswald Bold"/>
              </a:rPr>
            </a:br>
            <a:endParaRPr lang="en-US" dirty="0"/>
          </a:p>
        </p:txBody>
      </p:sp>
      <p:sp>
        <p:nvSpPr>
          <p:cNvPr id="5" name="Freeform 2"/>
          <p:cNvSpPr/>
          <p:nvPr/>
        </p:nvSpPr>
        <p:spPr>
          <a:xfrm>
            <a:off x="104420" y="1000126"/>
            <a:ext cx="9126719" cy="5586412"/>
          </a:xfrm>
          <a:custGeom>
            <a:avLst/>
            <a:gdLst/>
            <a:ahLst/>
            <a:cxnLst/>
            <a:rect l="l" t="t" r="r" b="b"/>
            <a:pathLst>
              <a:path w="12007713" h="7153950">
                <a:moveTo>
                  <a:pt x="0" y="0"/>
                </a:moveTo>
                <a:lnTo>
                  <a:pt x="12007714" y="0"/>
                </a:lnTo>
                <a:lnTo>
                  <a:pt x="12007714" y="7153950"/>
                </a:lnTo>
                <a:lnTo>
                  <a:pt x="0" y="7153950"/>
                </a:lnTo>
                <a:lnTo>
                  <a:pt x="0" y="0"/>
                </a:lnTo>
                <a:close/>
              </a:path>
            </a:pathLst>
          </a:custGeom>
          <a:blipFill>
            <a:blip r:embed="rId2"/>
            <a:stretch>
              <a:fillRect t="-7741" b="-7024"/>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solidFill>
                  <a:srgbClr val="000000"/>
                </a:solidFill>
                <a:latin typeface="Oswald Bold"/>
                <a:ea typeface="Oswald Bold"/>
                <a:cs typeface="Oswald Bold"/>
                <a:sym typeface="Oswald Bold"/>
              </a:rPr>
              <a:t>Customer’s Demographic Breakdown</a:t>
            </a:r>
            <a:br>
              <a:rPr lang="en-US" sz="3600" b="1" dirty="0">
                <a:solidFill>
                  <a:srgbClr val="000000"/>
                </a:solidFill>
                <a:latin typeface="Oswald Bold"/>
                <a:ea typeface="Oswald Bold"/>
                <a:cs typeface="Oswald Bold"/>
                <a:sym typeface="Oswald Bold"/>
              </a:rPr>
            </a:br>
            <a:endParaRPr lang="en-US" dirty="0"/>
          </a:p>
        </p:txBody>
      </p:sp>
      <p:sp>
        <p:nvSpPr>
          <p:cNvPr id="5"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US"/>
          </a:p>
        </p:txBody>
      </p:sp>
      <p:pic>
        <p:nvPicPr>
          <p:cNvPr id="1025" name="Picture 1" descr="Generated image"/>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96071" y="1359569"/>
            <a:ext cx="6938656" cy="5017168"/>
          </a:xfrm>
          <a:prstGeom prst="rect">
            <a:avLst/>
          </a:prstGeom>
          <a:noFill/>
          <a:extLst>
            <a:ext uri="{909E8E84-426E-40DD-AFC4-6F175D3DCCD1}">
              <a14:hiddenFill xmlns:a14="http://schemas.microsoft.com/office/drawing/2010/main">
                <a:solidFill>
                  <a:srgbClr val="FFFFFF"/>
                </a:solidFill>
              </a14:hiddenFill>
            </a:ext>
          </a:extLst>
        </p:spPr>
      </p:pic>
      <p:sp>
        <p:nvSpPr>
          <p:cNvPr id="6" name="Freeform 2"/>
          <p:cNvSpPr/>
          <p:nvPr/>
        </p:nvSpPr>
        <p:spPr>
          <a:xfrm>
            <a:off x="7493329" y="1219198"/>
            <a:ext cx="2261937" cy="2188801"/>
          </a:xfrm>
          <a:custGeom>
            <a:avLst/>
            <a:gdLst/>
            <a:ahLst/>
            <a:cxnLst/>
            <a:rect l="l" t="t" r="r" b="b"/>
            <a:pathLst>
              <a:path w="5651961" h="5698577">
                <a:moveTo>
                  <a:pt x="0" y="0"/>
                </a:moveTo>
                <a:lnTo>
                  <a:pt x="5651961" y="0"/>
                </a:lnTo>
                <a:lnTo>
                  <a:pt x="5651961" y="5698577"/>
                </a:lnTo>
                <a:lnTo>
                  <a:pt x="0" y="5698577"/>
                </a:lnTo>
                <a:lnTo>
                  <a:pt x="0" y="0"/>
                </a:lnTo>
                <a:close/>
              </a:path>
            </a:pathLst>
          </a:custGeom>
          <a:blipFill>
            <a:blip r:embed="rId4"/>
            <a:stretch>
              <a:fillRect l="-663" r="-663" b="-2617"/>
            </a:stretch>
          </a:blipFill>
        </p:spPr>
        <p:txBody>
          <a:bodyPr/>
          <a:lstStyle/>
          <a:p>
            <a:endParaRPr lang="en-US"/>
          </a:p>
        </p:txBody>
      </p:sp>
      <p:sp>
        <p:nvSpPr>
          <p:cNvPr id="8" name="TextBox 7"/>
          <p:cNvSpPr txBox="1"/>
          <p:nvPr/>
        </p:nvSpPr>
        <p:spPr>
          <a:xfrm>
            <a:off x="6918158" y="3557920"/>
            <a:ext cx="3236495" cy="2690480"/>
          </a:xfrm>
          <a:prstGeom prst="rect">
            <a:avLst/>
          </a:prstGeom>
          <a:noFill/>
        </p:spPr>
        <p:txBody>
          <a:bodyPr wrap="square">
            <a:spAutoFit/>
          </a:bodyPr>
          <a:lstStyle/>
          <a:p>
            <a:pPr marL="0" lvl="0" indent="0" algn="l">
              <a:lnSpc>
                <a:spcPts val="4200"/>
              </a:lnSpc>
              <a:spcBef>
                <a:spcPct val="0"/>
              </a:spcBef>
            </a:pPr>
            <a:r>
              <a:rPr lang="en-US" sz="2800" b="1" dirty="0">
                <a:solidFill>
                  <a:srgbClr val="000000"/>
                </a:solidFill>
                <a:latin typeface="Open Sans Bold"/>
                <a:ea typeface="Open Sans Bold"/>
                <a:cs typeface="Open Sans Bold"/>
                <a:sym typeface="Open Sans Bold"/>
              </a:rPr>
              <a:t>          Insights : </a:t>
            </a:r>
            <a:r>
              <a:rPr lang="en-US" sz="2800" dirty="0">
                <a:solidFill>
                  <a:srgbClr val="000000"/>
                </a:solidFill>
                <a:latin typeface="Open Sans"/>
                <a:ea typeface="Open Sans"/>
                <a:cs typeface="Open Sans"/>
                <a:sym typeface="Open Sans"/>
              </a:rPr>
              <a:t> </a:t>
            </a:r>
          </a:p>
          <a:p>
            <a:pPr marL="604520" lvl="1" indent="-302260" algn="l">
              <a:lnSpc>
                <a:spcPts val="4200"/>
              </a:lnSpc>
              <a:buFont typeface="Arial" panose="020B0604020202090204"/>
              <a:buChar char="•"/>
            </a:pPr>
            <a:r>
              <a:rPr lang="en-US" sz="1200" u="none" dirty="0">
                <a:solidFill>
                  <a:srgbClr val="000000"/>
                </a:solidFill>
                <a:latin typeface="Open Sans"/>
                <a:ea typeface="Open Sans"/>
                <a:cs typeface="Open Sans"/>
                <a:sym typeface="Open Sans"/>
              </a:rPr>
              <a:t>USA , CANADA , Brazil , France shows largest customer base. Norway , Italy , Spain are among the least customer base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nvGrpSpPr>
        <p:grpSpPr>
          <a:xfrm>
            <a:off x="0" y="-8467"/>
            <a:ext cx="12192000" cy="6866467"/>
            <a:chOff x="0" y="-8467"/>
            <a:chExt cx="12192000" cy="6866467"/>
          </a:xfrm>
        </p:grpSpPr>
        <p:cxnSp>
          <p:nvCxnSpPr>
            <p:cNvPr id="10" name="Straight Connector 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title"/>
          </p:nvPr>
        </p:nvSpPr>
        <p:spPr>
          <a:xfrm>
            <a:off x="985969" y="4553712"/>
            <a:ext cx="8288032" cy="1096316"/>
          </a:xfrm>
        </p:spPr>
        <p:txBody>
          <a:bodyPr vert="horz" lIns="91440" tIns="45720" rIns="91440" bIns="45720" rtlCol="0" anchor="b">
            <a:normAutofit/>
          </a:bodyPr>
          <a:lstStyle/>
          <a:p>
            <a:pPr algn="ctr">
              <a:lnSpc>
                <a:spcPct val="90000"/>
              </a:lnSpc>
            </a:pPr>
            <a:r>
              <a:rPr lang="en-US" sz="3400" b="1" kern="1200">
                <a:solidFill>
                  <a:schemeClr val="accent1"/>
                </a:solidFill>
                <a:latin typeface="+mj-lt"/>
                <a:ea typeface="+mj-ea"/>
                <a:cs typeface="+mj-cs"/>
                <a:sym typeface="Oswald Bold"/>
              </a:rPr>
              <a:t>Total Revenue and Invoices by Country</a:t>
            </a:r>
            <a:br>
              <a:rPr lang="en-US" sz="3400" b="1" kern="1200">
                <a:solidFill>
                  <a:schemeClr val="accent1"/>
                </a:solidFill>
                <a:latin typeface="+mj-lt"/>
                <a:ea typeface="+mj-ea"/>
                <a:cs typeface="+mj-cs"/>
                <a:sym typeface="Oswald Bold"/>
              </a:rPr>
            </a:br>
            <a:endParaRPr lang="en-US" sz="3400" kern="1200">
              <a:solidFill>
                <a:schemeClr val="accent1"/>
              </a:solidFill>
              <a:latin typeface="+mj-lt"/>
              <a:ea typeface="+mj-ea"/>
              <a:cs typeface="+mj-cs"/>
            </a:endParaRPr>
          </a:p>
        </p:txBody>
      </p:sp>
      <p:graphicFrame>
        <p:nvGraphicFramePr>
          <p:cNvPr id="4" name="Chart 3"/>
          <p:cNvGraphicFramePr/>
          <p:nvPr/>
        </p:nvGraphicFramePr>
        <p:xfrm>
          <a:off x="985968" y="934222"/>
          <a:ext cx="8288033" cy="329945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TotalTime>
  <Words>1156</Words>
  <Application>Microsoft Macintosh PowerPoint</Application>
  <PresentationFormat>Widescreen</PresentationFormat>
  <Paragraphs>101</Paragraphs>
  <Slides>27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Arial</vt:lpstr>
      <vt:lpstr>DM Sans</vt:lpstr>
      <vt:lpstr>Open Sans</vt:lpstr>
      <vt:lpstr>Open Sans Bold</vt:lpstr>
      <vt:lpstr>Oswald Bold</vt:lpstr>
      <vt:lpstr>Symbol</vt:lpstr>
      <vt:lpstr>Times New Roman</vt:lpstr>
      <vt:lpstr>Trebuchet MS</vt:lpstr>
      <vt:lpstr>Verdana</vt:lpstr>
      <vt:lpstr>Wingdings</vt:lpstr>
      <vt:lpstr>Wingdings 3</vt:lpstr>
      <vt:lpstr>Facet</vt:lpstr>
      <vt:lpstr>CHINOOK MUSIC STORE ANALYSIS </vt:lpstr>
      <vt:lpstr>AGENDA </vt:lpstr>
      <vt:lpstr>ABOUT CHINOOK </vt:lpstr>
      <vt:lpstr>OBJECTIVE </vt:lpstr>
      <vt:lpstr>PowerPoint Presentation</vt:lpstr>
      <vt:lpstr>PowerPoint Presentation</vt:lpstr>
      <vt:lpstr>DATABASE SCHEMA </vt:lpstr>
      <vt:lpstr>Customer’s Demographic Breakdown </vt:lpstr>
      <vt:lpstr>Total Revenue and Invoices by Country </vt:lpstr>
      <vt:lpstr>PowerPoint Presentation</vt:lpstr>
      <vt:lpstr>TOP 5 CUSTOMERS BY TOTAL REVENUE IN EACH COUNTRY </vt:lpstr>
      <vt:lpstr>Genre Sales Analysis </vt:lpstr>
      <vt:lpstr>PowerPoint Presentation</vt:lpstr>
      <vt:lpstr>Customers who have purchased track from 3 different genre </vt:lpstr>
      <vt:lpstr>Long term and Short term(new) Customers </vt:lpstr>
      <vt:lpstr>INSIGHTS  </vt:lpstr>
      <vt:lpstr>GENRE, ALBUM , ARTIST AFFINITY </vt:lpstr>
      <vt:lpstr>PowerPoint Presentation</vt:lpstr>
      <vt:lpstr>PowerPoint Presentation</vt:lpstr>
      <vt:lpstr>INSIGHTS   </vt:lpstr>
      <vt:lpstr>CUSTOMER LIFETIME VALUE </vt:lpstr>
      <vt:lpstr>INSIGHTS  </vt:lpstr>
      <vt:lpstr>PowerPoint Presentation</vt:lpstr>
      <vt:lpstr>CONCLUSION </vt:lpstr>
      <vt:lpstr>RECOMMENDATIONS </vt:lpstr>
      <vt:lpstr>POWER BI DASHBOARD </vt:lpstr>
      <vt:lpstr>Description of DASHBOARD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Sumanth Raj S</dc:creator>
  <cp:lastModifiedBy>Sumanth Raj S</cp:lastModifiedBy>
  <cp:revision>15</cp:revision>
  <dcterms:created xsi:type="dcterms:W3CDTF">2025-05-07T09:58:30Z</dcterms:created>
  <dcterms:modified xsi:type="dcterms:W3CDTF">2025-05-07T12:16:55Z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D36F8D80A5CC67EFC62E1B683DCEAA23_42</vt:lpwstr>
  </property>
  <property fmtid="{D5CDD505-2E9C-101B-9397-08002B2CF9AE}" pid="3" name="KSOProductBuildVer">
    <vt:lpwstr>1033-6.13.1.8710</vt:lpwstr>
  </property>
</Properties>
</file>

<file path=docProps/thumbnail.jpeg>
</file>